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8"/>
  </p:notesMasterIdLst>
  <p:sldIdLst>
    <p:sldId id="345" r:id="rId2"/>
    <p:sldId id="344" r:id="rId3"/>
    <p:sldId id="305" r:id="rId4"/>
    <p:sldId id="262" r:id="rId5"/>
    <p:sldId id="304" r:id="rId6"/>
    <p:sldId id="301" r:id="rId7"/>
    <p:sldId id="265" r:id="rId8"/>
    <p:sldId id="307" r:id="rId9"/>
    <p:sldId id="308" r:id="rId10"/>
    <p:sldId id="302" r:id="rId11"/>
    <p:sldId id="303" r:id="rId12"/>
    <p:sldId id="268" r:id="rId13"/>
    <p:sldId id="269" r:id="rId14"/>
    <p:sldId id="291" r:id="rId15"/>
    <p:sldId id="271" r:id="rId16"/>
    <p:sldId id="309" r:id="rId17"/>
    <p:sldId id="273" r:id="rId18"/>
    <p:sldId id="296" r:id="rId19"/>
    <p:sldId id="277" r:id="rId20"/>
    <p:sldId id="278" r:id="rId21"/>
    <p:sldId id="279" r:id="rId22"/>
    <p:sldId id="293" r:id="rId23"/>
    <p:sldId id="292" r:id="rId24"/>
    <p:sldId id="280" r:id="rId25"/>
    <p:sldId id="281" r:id="rId26"/>
    <p:sldId id="282" r:id="rId27"/>
    <p:sldId id="323" r:id="rId28"/>
    <p:sldId id="310" r:id="rId29"/>
    <p:sldId id="284" r:id="rId30"/>
    <p:sldId id="318" r:id="rId31"/>
    <p:sldId id="317" r:id="rId32"/>
    <p:sldId id="316" r:id="rId33"/>
    <p:sldId id="314" r:id="rId34"/>
    <p:sldId id="319" r:id="rId35"/>
    <p:sldId id="320" r:id="rId36"/>
    <p:sldId id="315" r:id="rId37"/>
    <p:sldId id="322" r:id="rId38"/>
    <p:sldId id="325" r:id="rId39"/>
    <p:sldId id="326" r:id="rId40"/>
    <p:sldId id="321" r:id="rId41"/>
    <p:sldId id="324" r:id="rId42"/>
    <p:sldId id="283" r:id="rId43"/>
    <p:sldId id="343" r:id="rId44"/>
    <p:sldId id="337" r:id="rId45"/>
    <p:sldId id="338" r:id="rId46"/>
    <p:sldId id="340" r:id="rId47"/>
    <p:sldId id="339" r:id="rId48"/>
    <p:sldId id="341" r:id="rId49"/>
    <p:sldId id="342" r:id="rId50"/>
    <p:sldId id="311" r:id="rId51"/>
    <p:sldId id="327" r:id="rId52"/>
    <p:sldId id="329" r:id="rId53"/>
    <p:sldId id="328" r:id="rId54"/>
    <p:sldId id="330" r:id="rId55"/>
    <p:sldId id="331" r:id="rId56"/>
    <p:sldId id="332" r:id="rId57"/>
    <p:sldId id="312" r:id="rId58"/>
    <p:sldId id="313" r:id="rId59"/>
    <p:sldId id="333" r:id="rId60"/>
    <p:sldId id="334" r:id="rId61"/>
    <p:sldId id="335" r:id="rId62"/>
    <p:sldId id="336" r:id="rId63"/>
    <p:sldId id="287" r:id="rId64"/>
    <p:sldId id="288" r:id="rId65"/>
    <p:sldId id="289" r:id="rId66"/>
    <p:sldId id="290" r:id="rId67"/>
  </p:sldIdLst>
  <p:sldSz cx="9144000" cy="6858000" type="screen4x3"/>
  <p:notesSz cx="6858000" cy="9144000"/>
  <p:embeddedFontLst>
    <p:embeddedFont>
      <p:font typeface="Nanum Gothic" panose="020B0600000101010101" charset="-127"/>
      <p:regular r:id="rId69"/>
      <p:bold r:id="rId70"/>
    </p:embeddedFont>
    <p:embeddedFont>
      <p:font typeface="Nanum Myeongjo" panose="020B0600000101010101" charset="-127"/>
      <p:regular r:id="rId71"/>
      <p:bold r:id="rId72"/>
    </p:embeddedFont>
    <p:embeddedFont>
      <p:font typeface="NanumGothic ExtraBold" panose="020B0600000101010101" charset="-127"/>
      <p:bold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Georgia" panose="02040502050405020303" pitchFamily="18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hg3rdgG6NYwce1IutAlKDpwR45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D2B"/>
    <a:srgbClr val="5A7854"/>
    <a:srgbClr val="8BA989"/>
    <a:srgbClr val="8EAE8C"/>
    <a:srgbClr val="ECECE9"/>
    <a:srgbClr val="F9FAFC"/>
    <a:srgbClr val="203214"/>
    <a:srgbClr val="E4E7DA"/>
    <a:srgbClr val="B8E0B6"/>
    <a:srgbClr val="C8D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75" d="100"/>
          <a:sy n="75" d="100"/>
        </p:scale>
        <p:origin x="965" y="30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customschemas.google.com/relationships/presentationmetadata" Target="meta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79274258696322"/>
          <c:y val="7.855993619428997E-2"/>
          <c:w val="0.85658798788311308"/>
          <c:h val="0.8821243541543365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Sheet1!$T$13</c:f>
              <c:strCache>
                <c:ptCount val="1"/>
                <c:pt idx="0">
                  <c:v>시작일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07-43EA-A937-9F017AB0303D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07-43EA-A937-9F017AB0303D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07-43EA-A937-9F017AB0303D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07-43EA-A937-9F017AB0303D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07-43EA-A937-9F017AB0303D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07-43EA-A937-9F017AB0303D}"/>
              </c:ext>
            </c:extLst>
          </c:dPt>
          <c:cat>
            <c:strRef>
              <c:f>Sheet1!$U$12:$Z$12</c:f>
              <c:strCache>
                <c:ptCount val="6"/>
                <c:pt idx="0">
                  <c:v>주제선정</c:v>
                </c:pt>
                <c:pt idx="1">
                  <c:v>메뉴설계</c:v>
                </c:pt>
                <c:pt idx="2">
                  <c:v>DB설계</c:v>
                </c:pt>
                <c:pt idx="3">
                  <c:v>구현</c:v>
                </c:pt>
                <c:pt idx="4">
                  <c:v>테스트</c:v>
                </c:pt>
                <c:pt idx="5">
                  <c:v>배포</c:v>
                </c:pt>
              </c:strCache>
            </c:strRef>
          </c:cat>
          <c:val>
            <c:numRef>
              <c:f>Sheet1!$U$13:$Z$13</c:f>
              <c:numCache>
                <c:formatCode>mm"월"\ dd"일"</c:formatCode>
                <c:ptCount val="6"/>
                <c:pt idx="0">
                  <c:v>260</c:v>
                </c:pt>
                <c:pt idx="1">
                  <c:v>266</c:v>
                </c:pt>
                <c:pt idx="2">
                  <c:v>273</c:v>
                </c:pt>
                <c:pt idx="3">
                  <c:v>270</c:v>
                </c:pt>
                <c:pt idx="4">
                  <c:v>290</c:v>
                </c:pt>
                <c:pt idx="5">
                  <c:v>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07-43EA-A937-9F017AB0303D}"/>
            </c:ext>
          </c:extLst>
        </c:ser>
        <c:ser>
          <c:idx val="1"/>
          <c:order val="1"/>
          <c:tx>
            <c:strRef>
              <c:f>Sheet1!$T$14</c:f>
              <c:strCache>
                <c:ptCount val="1"/>
                <c:pt idx="0">
                  <c:v>종료일</c:v>
                </c:pt>
              </c:strCache>
            </c:strRef>
          </c:tx>
          <c:spPr>
            <a:solidFill>
              <a:srgbClr val="8EAE8C"/>
            </a:solidFill>
            <a:ln>
              <a:noFill/>
            </a:ln>
            <a:effectLst/>
          </c:spPr>
          <c:invertIfNegative val="0"/>
          <c:cat>
            <c:strRef>
              <c:f>Sheet1!$U$12:$Z$12</c:f>
              <c:strCache>
                <c:ptCount val="6"/>
                <c:pt idx="0">
                  <c:v>주제선정</c:v>
                </c:pt>
                <c:pt idx="1">
                  <c:v>메뉴설계</c:v>
                </c:pt>
                <c:pt idx="2">
                  <c:v>DB설계</c:v>
                </c:pt>
                <c:pt idx="3">
                  <c:v>구현</c:v>
                </c:pt>
                <c:pt idx="4">
                  <c:v>테스트</c:v>
                </c:pt>
                <c:pt idx="5">
                  <c:v>배포</c:v>
                </c:pt>
              </c:strCache>
            </c:strRef>
          </c:cat>
          <c:val>
            <c:numRef>
              <c:f>Sheet1!$U$14:$Z$14</c:f>
              <c:numCache>
                <c:formatCode>mm"월"\ dd"일"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5</c:v>
                </c:pt>
                <c:pt idx="3">
                  <c:v>25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C07-43EA-A937-9F017AB03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94276592"/>
        <c:axId val="494271016"/>
      </c:barChart>
      <c:catAx>
        <c:axId val="4942765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3214"/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4271016"/>
        <c:crosses val="autoZero"/>
        <c:auto val="1"/>
        <c:lblAlgn val="ctr"/>
        <c:lblOffset val="100"/>
        <c:noMultiLvlLbl val="0"/>
      </c:catAx>
      <c:valAx>
        <c:axId val="494271016"/>
        <c:scaling>
          <c:orientation val="minMax"/>
          <c:max val="300"/>
          <c:min val="258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/&quot;d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427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8EAE8C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5CA129-2285-488D-B342-B4651F963E01}" type="doc">
      <dgm:prSet loTypeId="urn:microsoft.com/office/officeart/2005/8/layout/equation2" loCatId="process" qsTypeId="urn:microsoft.com/office/officeart/2005/8/quickstyle/simple1" qsCatId="simple" csTypeId="urn:microsoft.com/office/officeart/2005/8/colors/colorful5" csCatId="colorful" phldr="1"/>
      <dgm:spPr/>
    </dgm:pt>
    <dgm:pt modelId="{9AB1DDB6-88E3-4470-8C8A-F81C53F13D3E}">
      <dgm:prSet phldrT="[텍스트]"/>
      <dgm:spPr>
        <a:solidFill>
          <a:srgbClr val="8BA989"/>
        </a:solidFill>
        <a:ln>
          <a:noFill/>
        </a:ln>
      </dgm:spPr>
      <dgm:t>
        <a:bodyPr/>
        <a:lstStyle/>
        <a:p>
          <a:pPr latinLnBrk="1"/>
          <a:r>
            <a:rPr lang="ko-KR" altLang="en-US" b="1" dirty="0">
              <a:solidFill>
                <a:srgbClr val="ECECE9"/>
              </a:solidFill>
            </a:rPr>
            <a:t>코로나</a:t>
          </a:r>
          <a:endParaRPr lang="en-US" altLang="ko-KR" b="1" dirty="0">
            <a:solidFill>
              <a:srgbClr val="ECECE9"/>
            </a:solidFill>
          </a:endParaRPr>
        </a:p>
        <a:p>
          <a:pPr latinLnBrk="1"/>
          <a:r>
            <a:rPr lang="ko-KR" altLang="en-US" b="1" dirty="0">
              <a:solidFill>
                <a:srgbClr val="ECECE9"/>
              </a:solidFill>
            </a:rPr>
            <a:t>독서인구 증가</a:t>
          </a:r>
        </a:p>
      </dgm:t>
    </dgm:pt>
    <dgm:pt modelId="{DD2DFDD6-37E7-4636-9ECD-9A1E9FAF8C49}" type="parTrans" cxnId="{54330B7D-A80D-4EDE-8F17-94B3E73B99F8}">
      <dgm:prSet/>
      <dgm:spPr/>
      <dgm:t>
        <a:bodyPr/>
        <a:lstStyle/>
        <a:p>
          <a:pPr latinLnBrk="1"/>
          <a:endParaRPr lang="ko-KR" altLang="en-US"/>
        </a:p>
      </dgm:t>
    </dgm:pt>
    <dgm:pt modelId="{0443773E-5A73-4DC2-9A74-4C72B5137459}" type="sibTrans" cxnId="{54330B7D-A80D-4EDE-8F17-94B3E73B99F8}">
      <dgm:prSet/>
      <dgm:spPr>
        <a:solidFill>
          <a:srgbClr val="2E3D2B"/>
        </a:solidFill>
      </dgm:spPr>
      <dgm:t>
        <a:bodyPr/>
        <a:lstStyle/>
        <a:p>
          <a:pPr latinLnBrk="1"/>
          <a:endParaRPr lang="ko-KR" altLang="en-US"/>
        </a:p>
      </dgm:t>
    </dgm:pt>
    <dgm:pt modelId="{88D4878C-A5FD-4ED4-9EEF-697A0B0DAA2B}">
      <dgm:prSet phldrT="[텍스트]"/>
      <dgm:spPr>
        <a:solidFill>
          <a:srgbClr val="8BA989"/>
        </a:solidFill>
        <a:ln>
          <a:noFill/>
        </a:ln>
      </dgm:spPr>
      <dgm:t>
        <a:bodyPr/>
        <a:lstStyle/>
        <a:p>
          <a:pPr latinLnBrk="1"/>
          <a:r>
            <a:rPr lang="ko-KR" altLang="en-US" b="1" dirty="0">
              <a:solidFill>
                <a:srgbClr val="ECECE9"/>
              </a:solidFill>
            </a:rPr>
            <a:t>계획의 </a:t>
          </a:r>
          <a:endParaRPr lang="en-US" altLang="ko-KR" b="1" dirty="0">
            <a:solidFill>
              <a:srgbClr val="ECECE9"/>
            </a:solidFill>
          </a:endParaRPr>
        </a:p>
        <a:p>
          <a:pPr latinLnBrk="1"/>
          <a:r>
            <a:rPr lang="ko-KR" altLang="en-US" b="1" dirty="0">
              <a:solidFill>
                <a:srgbClr val="ECECE9"/>
              </a:solidFill>
            </a:rPr>
            <a:t>중요성</a:t>
          </a:r>
        </a:p>
      </dgm:t>
    </dgm:pt>
    <dgm:pt modelId="{5F5D0246-D0DB-486E-A22A-AD6A15A4931C}" type="parTrans" cxnId="{C71577F4-345A-4638-A10F-C540749E29F8}">
      <dgm:prSet/>
      <dgm:spPr/>
      <dgm:t>
        <a:bodyPr/>
        <a:lstStyle/>
        <a:p>
          <a:pPr latinLnBrk="1"/>
          <a:endParaRPr lang="ko-KR" altLang="en-US"/>
        </a:p>
      </dgm:t>
    </dgm:pt>
    <dgm:pt modelId="{B0013402-2AFB-42F7-AD01-21D9B6725CD3}" type="sibTrans" cxnId="{C71577F4-345A-4638-A10F-C540749E29F8}">
      <dgm:prSet/>
      <dgm:spPr>
        <a:solidFill>
          <a:srgbClr val="C8D7C7"/>
        </a:solidFill>
      </dgm:spPr>
      <dgm:t>
        <a:bodyPr/>
        <a:lstStyle/>
        <a:p>
          <a:pPr latinLnBrk="1"/>
          <a:endParaRPr lang="ko-KR" altLang="en-US"/>
        </a:p>
      </dgm:t>
    </dgm:pt>
    <dgm:pt modelId="{FCD1905A-0D8A-4D3B-A73B-D756CF32F5BE}">
      <dgm:prSet phldrT="[텍스트]" custT="1"/>
      <dgm:spPr>
        <a:solidFill>
          <a:srgbClr val="2E3D2B"/>
        </a:solidFill>
        <a:ln>
          <a:noFill/>
        </a:ln>
      </dgm:spPr>
      <dgm:t>
        <a:bodyPr/>
        <a:lstStyle/>
        <a:p>
          <a:pPr latinLnBrk="1"/>
          <a:r>
            <a:rPr lang="en-US" altLang="ko-KR" sz="3400" dirty="0">
              <a:solidFill>
                <a:srgbClr val="ECECE9"/>
              </a:solidFill>
            </a:rPr>
            <a:t>Bookery</a:t>
          </a:r>
        </a:p>
        <a:p>
          <a:pPr latinLnBrk="1"/>
          <a:r>
            <a:rPr lang="ko-KR" altLang="en-US" sz="1600" dirty="0">
              <a:solidFill>
                <a:srgbClr val="ECECE9"/>
              </a:solidFill>
            </a:rPr>
            <a:t>독서</a:t>
          </a:r>
          <a:r>
            <a:rPr lang="en-US" altLang="ko-KR" sz="1600" dirty="0">
              <a:solidFill>
                <a:srgbClr val="ECECE9"/>
              </a:solidFill>
            </a:rPr>
            <a:t>, </a:t>
          </a:r>
          <a:r>
            <a:rPr lang="ko-KR" altLang="en-US" sz="1600" dirty="0">
              <a:solidFill>
                <a:srgbClr val="ECECE9"/>
              </a:solidFill>
            </a:rPr>
            <a:t>스터디 </a:t>
          </a:r>
          <a:r>
            <a:rPr lang="ko-KR" altLang="en-US" sz="1600" dirty="0" err="1">
              <a:solidFill>
                <a:srgbClr val="ECECE9"/>
              </a:solidFill>
            </a:rPr>
            <a:t>플래너</a:t>
          </a:r>
          <a:endParaRPr lang="ko-KR" altLang="en-US" sz="1600" dirty="0">
            <a:solidFill>
              <a:srgbClr val="ECECE9"/>
            </a:solidFill>
          </a:endParaRPr>
        </a:p>
      </dgm:t>
    </dgm:pt>
    <dgm:pt modelId="{8C0921BF-F6DD-4F59-AB49-529F5F5CCC6C}" type="parTrans" cxnId="{5F18EECD-5DDE-49CE-95B2-36F7ECAE80E3}">
      <dgm:prSet/>
      <dgm:spPr/>
      <dgm:t>
        <a:bodyPr/>
        <a:lstStyle/>
        <a:p>
          <a:pPr latinLnBrk="1"/>
          <a:endParaRPr lang="ko-KR" altLang="en-US"/>
        </a:p>
      </dgm:t>
    </dgm:pt>
    <dgm:pt modelId="{95C85EAC-4ECF-4A47-8F5A-EE62EABD9252}" type="sibTrans" cxnId="{5F18EECD-5DDE-49CE-95B2-36F7ECAE80E3}">
      <dgm:prSet/>
      <dgm:spPr/>
      <dgm:t>
        <a:bodyPr/>
        <a:lstStyle/>
        <a:p>
          <a:pPr latinLnBrk="1"/>
          <a:endParaRPr lang="ko-KR" altLang="en-US"/>
        </a:p>
      </dgm:t>
    </dgm:pt>
    <dgm:pt modelId="{27F312CA-8BBA-4DE9-9399-64F7E159099F}" type="pres">
      <dgm:prSet presAssocID="{F65CA129-2285-488D-B342-B4651F963E01}" presName="Name0" presStyleCnt="0">
        <dgm:presLayoutVars>
          <dgm:dir/>
          <dgm:resizeHandles val="exact"/>
        </dgm:presLayoutVars>
      </dgm:prSet>
      <dgm:spPr/>
    </dgm:pt>
    <dgm:pt modelId="{C097228A-4710-43DD-99AE-7886A76DEFAD}" type="pres">
      <dgm:prSet presAssocID="{F65CA129-2285-488D-B342-B4651F963E01}" presName="vNodes" presStyleCnt="0"/>
      <dgm:spPr/>
    </dgm:pt>
    <dgm:pt modelId="{0C36CAC6-1815-44B0-9CC7-C670D5E58980}" type="pres">
      <dgm:prSet presAssocID="{9AB1DDB6-88E3-4470-8C8A-F81C53F13D3E}" presName="node" presStyleLbl="node1" presStyleIdx="0" presStyleCnt="3" custScaleX="119108" custLinFactNeighborX="-58119">
        <dgm:presLayoutVars>
          <dgm:bulletEnabled val="1"/>
        </dgm:presLayoutVars>
      </dgm:prSet>
      <dgm:spPr/>
    </dgm:pt>
    <dgm:pt modelId="{0659858E-9C50-4AA7-9180-72F5F79CDA23}" type="pres">
      <dgm:prSet presAssocID="{0443773E-5A73-4DC2-9A74-4C72B5137459}" presName="spacerT" presStyleCnt="0"/>
      <dgm:spPr/>
    </dgm:pt>
    <dgm:pt modelId="{D408D63B-B843-4A5D-BB05-27DF27074EF0}" type="pres">
      <dgm:prSet presAssocID="{0443773E-5A73-4DC2-9A74-4C72B5137459}" presName="sibTrans" presStyleLbl="sibTrans2D1" presStyleIdx="0" presStyleCnt="2" custLinFactNeighborX="-98138" custLinFactNeighborY="1"/>
      <dgm:spPr/>
    </dgm:pt>
    <dgm:pt modelId="{E4BD8A78-BDE5-4DF9-808A-5A206EDB6B86}" type="pres">
      <dgm:prSet presAssocID="{0443773E-5A73-4DC2-9A74-4C72B5137459}" presName="spacerB" presStyleCnt="0"/>
      <dgm:spPr/>
    </dgm:pt>
    <dgm:pt modelId="{990ECB25-4AE8-49ED-8990-A8AB032FF335}" type="pres">
      <dgm:prSet presAssocID="{88D4878C-A5FD-4ED4-9EEF-697A0B0DAA2B}" presName="node" presStyleLbl="node1" presStyleIdx="1" presStyleCnt="3" custLinFactNeighborX="-58119" custLinFactNeighborY="-36894">
        <dgm:presLayoutVars>
          <dgm:bulletEnabled val="1"/>
        </dgm:presLayoutVars>
      </dgm:prSet>
      <dgm:spPr/>
    </dgm:pt>
    <dgm:pt modelId="{AA7B08AB-2B4E-491E-B755-749604B33F6A}" type="pres">
      <dgm:prSet presAssocID="{F65CA129-2285-488D-B342-B4651F963E01}" presName="sibTransLast" presStyleLbl="sibTrans2D1" presStyleIdx="1" presStyleCnt="2"/>
      <dgm:spPr/>
    </dgm:pt>
    <dgm:pt modelId="{7FE3F94B-42A2-444A-B8CF-C29F94E49B9B}" type="pres">
      <dgm:prSet presAssocID="{F65CA129-2285-488D-B342-B4651F963E01}" presName="connectorText" presStyleLbl="sibTrans2D1" presStyleIdx="1" presStyleCnt="2"/>
      <dgm:spPr/>
    </dgm:pt>
    <dgm:pt modelId="{49020B73-9430-4C26-A38D-E9D35A9FA6C3}" type="pres">
      <dgm:prSet presAssocID="{F65CA129-2285-488D-B342-B4651F963E01}" presName="lastNode" presStyleLbl="node1" presStyleIdx="2" presStyleCnt="3" custLinFactNeighborX="13750" custLinFactNeighborY="-2397">
        <dgm:presLayoutVars>
          <dgm:bulletEnabled val="1"/>
        </dgm:presLayoutVars>
      </dgm:prSet>
      <dgm:spPr/>
    </dgm:pt>
  </dgm:ptLst>
  <dgm:cxnLst>
    <dgm:cxn modelId="{25B88201-9721-442B-8BA1-99C66D7D0CC5}" type="presOf" srcId="{88D4878C-A5FD-4ED4-9EEF-697A0B0DAA2B}" destId="{990ECB25-4AE8-49ED-8990-A8AB032FF335}" srcOrd="0" destOrd="0" presId="urn:microsoft.com/office/officeart/2005/8/layout/equation2"/>
    <dgm:cxn modelId="{71A25407-F2A7-404D-9559-26A4E3E325D9}" type="presOf" srcId="{FCD1905A-0D8A-4D3B-A73B-D756CF32F5BE}" destId="{49020B73-9430-4C26-A38D-E9D35A9FA6C3}" srcOrd="0" destOrd="0" presId="urn:microsoft.com/office/officeart/2005/8/layout/equation2"/>
    <dgm:cxn modelId="{BB37E925-91FC-415B-B2AC-AC959721C6C7}" type="presOf" srcId="{B0013402-2AFB-42F7-AD01-21D9B6725CD3}" destId="{AA7B08AB-2B4E-491E-B755-749604B33F6A}" srcOrd="0" destOrd="0" presId="urn:microsoft.com/office/officeart/2005/8/layout/equation2"/>
    <dgm:cxn modelId="{13D80A61-0F9C-4DA4-BEDB-9996175DCA3A}" type="presOf" srcId="{F65CA129-2285-488D-B342-B4651F963E01}" destId="{27F312CA-8BBA-4DE9-9399-64F7E159099F}" srcOrd="0" destOrd="0" presId="urn:microsoft.com/office/officeart/2005/8/layout/equation2"/>
    <dgm:cxn modelId="{09142554-F5E1-4E9A-9844-30CE5C6A5EBA}" type="presOf" srcId="{9AB1DDB6-88E3-4470-8C8A-F81C53F13D3E}" destId="{0C36CAC6-1815-44B0-9CC7-C670D5E58980}" srcOrd="0" destOrd="0" presId="urn:microsoft.com/office/officeart/2005/8/layout/equation2"/>
    <dgm:cxn modelId="{B7E1685A-6A76-4FA1-933F-871589D04456}" type="presOf" srcId="{B0013402-2AFB-42F7-AD01-21D9B6725CD3}" destId="{7FE3F94B-42A2-444A-B8CF-C29F94E49B9B}" srcOrd="1" destOrd="0" presId="urn:microsoft.com/office/officeart/2005/8/layout/equation2"/>
    <dgm:cxn modelId="{9EB5947B-2507-40B1-8BA4-27D85CF098CF}" type="presOf" srcId="{0443773E-5A73-4DC2-9A74-4C72B5137459}" destId="{D408D63B-B843-4A5D-BB05-27DF27074EF0}" srcOrd="0" destOrd="0" presId="urn:microsoft.com/office/officeart/2005/8/layout/equation2"/>
    <dgm:cxn modelId="{54330B7D-A80D-4EDE-8F17-94B3E73B99F8}" srcId="{F65CA129-2285-488D-B342-B4651F963E01}" destId="{9AB1DDB6-88E3-4470-8C8A-F81C53F13D3E}" srcOrd="0" destOrd="0" parTransId="{DD2DFDD6-37E7-4636-9ECD-9A1E9FAF8C49}" sibTransId="{0443773E-5A73-4DC2-9A74-4C72B5137459}"/>
    <dgm:cxn modelId="{5F18EECD-5DDE-49CE-95B2-36F7ECAE80E3}" srcId="{F65CA129-2285-488D-B342-B4651F963E01}" destId="{FCD1905A-0D8A-4D3B-A73B-D756CF32F5BE}" srcOrd="2" destOrd="0" parTransId="{8C0921BF-F6DD-4F59-AB49-529F5F5CCC6C}" sibTransId="{95C85EAC-4ECF-4A47-8F5A-EE62EABD9252}"/>
    <dgm:cxn modelId="{C71577F4-345A-4638-A10F-C540749E29F8}" srcId="{F65CA129-2285-488D-B342-B4651F963E01}" destId="{88D4878C-A5FD-4ED4-9EEF-697A0B0DAA2B}" srcOrd="1" destOrd="0" parTransId="{5F5D0246-D0DB-486E-A22A-AD6A15A4931C}" sibTransId="{B0013402-2AFB-42F7-AD01-21D9B6725CD3}"/>
    <dgm:cxn modelId="{6D87FCA4-2F96-478B-B197-1EE6E63F38D0}" type="presParOf" srcId="{27F312CA-8BBA-4DE9-9399-64F7E159099F}" destId="{C097228A-4710-43DD-99AE-7886A76DEFAD}" srcOrd="0" destOrd="0" presId="urn:microsoft.com/office/officeart/2005/8/layout/equation2"/>
    <dgm:cxn modelId="{4EA16F29-D771-4EBA-AAB4-E757C6BC0D25}" type="presParOf" srcId="{C097228A-4710-43DD-99AE-7886A76DEFAD}" destId="{0C36CAC6-1815-44B0-9CC7-C670D5E58980}" srcOrd="0" destOrd="0" presId="urn:microsoft.com/office/officeart/2005/8/layout/equation2"/>
    <dgm:cxn modelId="{9800E187-0D1F-4488-AB1A-04E16A471B17}" type="presParOf" srcId="{C097228A-4710-43DD-99AE-7886A76DEFAD}" destId="{0659858E-9C50-4AA7-9180-72F5F79CDA23}" srcOrd="1" destOrd="0" presId="urn:microsoft.com/office/officeart/2005/8/layout/equation2"/>
    <dgm:cxn modelId="{F910BEFB-6386-4393-B73B-FEDC8FC1304B}" type="presParOf" srcId="{C097228A-4710-43DD-99AE-7886A76DEFAD}" destId="{D408D63B-B843-4A5D-BB05-27DF27074EF0}" srcOrd="2" destOrd="0" presId="urn:microsoft.com/office/officeart/2005/8/layout/equation2"/>
    <dgm:cxn modelId="{15ABB518-9686-4654-A058-EFA1EB918893}" type="presParOf" srcId="{C097228A-4710-43DD-99AE-7886A76DEFAD}" destId="{E4BD8A78-BDE5-4DF9-808A-5A206EDB6B86}" srcOrd="3" destOrd="0" presId="urn:microsoft.com/office/officeart/2005/8/layout/equation2"/>
    <dgm:cxn modelId="{814FAE14-B590-4AFE-900A-9DE37CF4540C}" type="presParOf" srcId="{C097228A-4710-43DD-99AE-7886A76DEFAD}" destId="{990ECB25-4AE8-49ED-8990-A8AB032FF335}" srcOrd="4" destOrd="0" presId="urn:microsoft.com/office/officeart/2005/8/layout/equation2"/>
    <dgm:cxn modelId="{6906BB57-1B96-4F4D-B47E-F6768E7E8CB3}" type="presParOf" srcId="{27F312CA-8BBA-4DE9-9399-64F7E159099F}" destId="{AA7B08AB-2B4E-491E-B755-749604B33F6A}" srcOrd="1" destOrd="0" presId="urn:microsoft.com/office/officeart/2005/8/layout/equation2"/>
    <dgm:cxn modelId="{F8FA2171-E664-4106-9EF4-D4034464C45B}" type="presParOf" srcId="{AA7B08AB-2B4E-491E-B755-749604B33F6A}" destId="{7FE3F94B-42A2-444A-B8CF-C29F94E49B9B}" srcOrd="0" destOrd="0" presId="urn:microsoft.com/office/officeart/2005/8/layout/equation2"/>
    <dgm:cxn modelId="{41EE247B-13A8-46B5-B6D6-0304488DC005}" type="presParOf" srcId="{27F312CA-8BBA-4DE9-9399-64F7E159099F}" destId="{49020B73-9430-4C26-A38D-E9D35A9FA6C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6CAC6-1815-44B0-9CC7-C670D5E58980}">
      <dsp:nvSpPr>
        <dsp:cNvPr id="0" name=""/>
        <dsp:cNvSpPr/>
      </dsp:nvSpPr>
      <dsp:spPr>
        <a:xfrm>
          <a:off x="270963" y="1813"/>
          <a:ext cx="1763502" cy="1480590"/>
        </a:xfrm>
        <a:prstGeom prst="ellipse">
          <a:avLst/>
        </a:prstGeom>
        <a:solidFill>
          <a:srgbClr val="8BA98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코로나</a:t>
          </a:r>
          <a:endParaRPr lang="en-US" altLang="ko-KR" sz="1500" b="1" kern="1200" dirty="0">
            <a:solidFill>
              <a:srgbClr val="ECECE9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독서인구 증가</a:t>
          </a:r>
        </a:p>
      </dsp:txBody>
      <dsp:txXfrm>
        <a:off x="529222" y="218640"/>
        <a:ext cx="1246984" cy="1046936"/>
      </dsp:txXfrm>
    </dsp:sp>
    <dsp:sp modelId="{D408D63B-B843-4A5D-BB05-27DF27074EF0}">
      <dsp:nvSpPr>
        <dsp:cNvPr id="0" name=""/>
        <dsp:cNvSpPr/>
      </dsp:nvSpPr>
      <dsp:spPr>
        <a:xfrm>
          <a:off x="741094" y="1602629"/>
          <a:ext cx="858742" cy="858742"/>
        </a:xfrm>
        <a:prstGeom prst="mathPlus">
          <a:avLst/>
        </a:prstGeom>
        <a:solidFill>
          <a:srgbClr val="2E3D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854920" y="1931012"/>
        <a:ext cx="631090" cy="201976"/>
      </dsp:txXfrm>
    </dsp:sp>
    <dsp:sp modelId="{990ECB25-4AE8-49ED-8990-A8AB032FF335}">
      <dsp:nvSpPr>
        <dsp:cNvPr id="0" name=""/>
        <dsp:cNvSpPr/>
      </dsp:nvSpPr>
      <dsp:spPr>
        <a:xfrm>
          <a:off x="412418" y="2537239"/>
          <a:ext cx="1480590" cy="1480590"/>
        </a:xfrm>
        <a:prstGeom prst="ellipse">
          <a:avLst/>
        </a:prstGeom>
        <a:solidFill>
          <a:srgbClr val="8BA98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계획의 </a:t>
          </a:r>
          <a:endParaRPr lang="en-US" altLang="ko-KR" sz="1500" b="1" kern="1200" dirty="0">
            <a:solidFill>
              <a:srgbClr val="ECECE9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중요성</a:t>
          </a:r>
        </a:p>
      </dsp:txBody>
      <dsp:txXfrm>
        <a:off x="629245" y="2754066"/>
        <a:ext cx="1046936" cy="1046936"/>
      </dsp:txXfrm>
    </dsp:sp>
    <dsp:sp modelId="{AA7B08AB-2B4E-491E-B755-749604B33F6A}">
      <dsp:nvSpPr>
        <dsp:cNvPr id="0" name=""/>
        <dsp:cNvSpPr/>
      </dsp:nvSpPr>
      <dsp:spPr>
        <a:xfrm rot="21560372">
          <a:off x="2502209" y="1713159"/>
          <a:ext cx="991752" cy="550779"/>
        </a:xfrm>
        <a:prstGeom prst="rightArrow">
          <a:avLst>
            <a:gd name="adj1" fmla="val 60000"/>
            <a:gd name="adj2" fmla="val 50000"/>
          </a:avLst>
        </a:prstGeom>
        <a:solidFill>
          <a:srgbClr val="C8D7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502214" y="1824267"/>
        <a:ext cx="826518" cy="330467"/>
      </dsp:txXfrm>
    </dsp:sp>
    <dsp:sp modelId="{49020B73-9430-4C26-A38D-E9D35A9FA6C3}">
      <dsp:nvSpPr>
        <dsp:cNvPr id="0" name=""/>
        <dsp:cNvSpPr/>
      </dsp:nvSpPr>
      <dsp:spPr>
        <a:xfrm>
          <a:off x="3905473" y="480429"/>
          <a:ext cx="2961181" cy="2961181"/>
        </a:xfrm>
        <a:prstGeom prst="ellipse">
          <a:avLst/>
        </a:prstGeom>
        <a:solidFill>
          <a:srgbClr val="2E3D2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400" kern="1200" dirty="0">
              <a:solidFill>
                <a:srgbClr val="ECECE9"/>
              </a:solidFill>
            </a:rPr>
            <a:t>Bookery</a:t>
          </a:r>
        </a:p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solidFill>
                <a:srgbClr val="ECECE9"/>
              </a:solidFill>
            </a:rPr>
            <a:t>독서</a:t>
          </a:r>
          <a:r>
            <a:rPr lang="en-US" altLang="ko-KR" sz="1600" kern="1200" dirty="0">
              <a:solidFill>
                <a:srgbClr val="ECECE9"/>
              </a:solidFill>
            </a:rPr>
            <a:t>, </a:t>
          </a:r>
          <a:r>
            <a:rPr lang="ko-KR" altLang="en-US" sz="1600" kern="1200" dirty="0">
              <a:solidFill>
                <a:srgbClr val="ECECE9"/>
              </a:solidFill>
            </a:rPr>
            <a:t>스터디 </a:t>
          </a:r>
          <a:r>
            <a:rPr lang="ko-KR" altLang="en-US" sz="1600" kern="1200" dirty="0" err="1">
              <a:solidFill>
                <a:srgbClr val="ECECE9"/>
              </a:solidFill>
            </a:rPr>
            <a:t>플래너</a:t>
          </a:r>
          <a:endParaRPr lang="ko-KR" altLang="en-US" sz="1600" kern="1200" dirty="0">
            <a:solidFill>
              <a:srgbClr val="ECECE9"/>
            </a:solidFill>
          </a:endParaRPr>
        </a:p>
      </dsp:txBody>
      <dsp:txXfrm>
        <a:off x="4339128" y="914084"/>
        <a:ext cx="2093871" cy="2093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ore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18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02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80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664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361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643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ore-KR"/>
              <a:t>안녕하세요. 저희는 샐러드파티 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ore-KR"/>
              <a:t>이제부터 당신의 스터디 메이트 북커리를 소개하겠습니다.</a:t>
            </a: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6081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622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0365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726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4848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0" name="Google Shape;17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285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857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989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1029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5457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553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3182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6123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75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500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66588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544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603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8766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32116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5934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2141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311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50051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2475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984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2712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2111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2928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999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40792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6818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976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12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59461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3970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5205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10926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1" name="Google Shape;37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7" name="Google Shape;3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6" name="Google Shape;42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326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020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solidFill>
          <a:srgbClr val="E4E7DA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7975" y="1385960"/>
            <a:ext cx="3086100" cy="519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  <p:sp>
        <p:nvSpPr>
          <p:cNvPr id="27" name="Google Shape;27;p39"/>
          <p:cNvSpPr txBox="1">
            <a:spLocks noGrp="1"/>
          </p:cNvSpPr>
          <p:nvPr>
            <p:ph type="subTitle" idx="1"/>
          </p:nvPr>
        </p:nvSpPr>
        <p:spPr>
          <a:xfrm>
            <a:off x="2686050" y="4442620"/>
            <a:ext cx="3333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3200"/>
              <a:buNone/>
              <a:defRPr sz="3200" b="0"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8" name="Google Shape;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50" y="936775"/>
            <a:ext cx="2789975" cy="33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8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0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5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5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2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5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5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5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5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4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5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5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5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5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2_1">
  <p:cSld name="제목 및 내용2_1">
    <p:bg>
      <p:bgPr>
        <a:solidFill>
          <a:srgbClr val="E4E7DA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628650" y="1615440"/>
            <a:ext cx="8234700" cy="4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280554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1_1">
  <p:cSld name="제목 및 내용1_1">
    <p:bg>
      <p:bgPr>
        <a:solidFill>
          <a:srgbClr val="E4E7DA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 txBox="1">
            <a:spLocks noGrp="1"/>
          </p:cNvSpPr>
          <p:nvPr>
            <p:ph type="body" idx="1"/>
          </p:nvPr>
        </p:nvSpPr>
        <p:spPr>
          <a:xfrm>
            <a:off x="628650" y="1615440"/>
            <a:ext cx="82347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title"/>
          </p:nvPr>
        </p:nvSpPr>
        <p:spPr>
          <a:xfrm>
            <a:off x="280554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 레이아웃">
  <p:cSld name="목차 레이아웃">
    <p:bg>
      <p:bgPr>
        <a:solidFill>
          <a:srgbClr val="E4E7DA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2"/>
          <p:cNvSpPr/>
          <p:nvPr/>
        </p:nvSpPr>
        <p:spPr>
          <a:xfrm>
            <a:off x="636439" y="1615439"/>
            <a:ext cx="82269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  <p:grpSp>
        <p:nvGrpSpPr>
          <p:cNvPr id="45" name="Google Shape;45;p42"/>
          <p:cNvGrpSpPr/>
          <p:nvPr/>
        </p:nvGrpSpPr>
        <p:grpSpPr>
          <a:xfrm>
            <a:off x="773557" y="2272143"/>
            <a:ext cx="7982820" cy="2826335"/>
            <a:chOff x="1225372" y="2272143"/>
            <a:chExt cx="10643760" cy="2826335"/>
          </a:xfrm>
        </p:grpSpPr>
        <p:sp>
          <p:nvSpPr>
            <p:cNvPr id="46" name="Google Shape;46;p42"/>
            <p:cNvSpPr/>
            <p:nvPr/>
          </p:nvSpPr>
          <p:spPr>
            <a:xfrm rot="5400000">
              <a:off x="5276471" y="-1778957"/>
              <a:ext cx="1884223" cy="9986422"/>
            </a:xfrm>
            <a:prstGeom prst="uturnArrow">
              <a:avLst>
                <a:gd name="adj1" fmla="val 8726"/>
                <a:gd name="adj2" fmla="val 25000"/>
                <a:gd name="adj3" fmla="val 0"/>
                <a:gd name="adj4" fmla="val 39681"/>
                <a:gd name="adj5" fmla="val 75633"/>
              </a:avLst>
            </a:prstGeom>
            <a:gradFill>
              <a:gsLst>
                <a:gs pos="0">
                  <a:srgbClr val="E4E7DA"/>
                </a:gs>
                <a:gs pos="46000">
                  <a:srgbClr val="C4E0B2"/>
                </a:gs>
                <a:gs pos="100000">
                  <a:srgbClr val="23352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2"/>
            <p:cNvSpPr/>
            <p:nvPr/>
          </p:nvSpPr>
          <p:spPr>
            <a:xfrm rot="-5400000">
              <a:off x="5676521" y="-1094134"/>
              <a:ext cx="1884222" cy="10501001"/>
            </a:xfrm>
            <a:prstGeom prst="uturnArrow">
              <a:avLst>
                <a:gd name="adj1" fmla="val 8726"/>
                <a:gd name="adj2" fmla="val 25000"/>
                <a:gd name="adj3" fmla="val 0"/>
                <a:gd name="adj4" fmla="val 43750"/>
                <a:gd name="adj5" fmla="val 75633"/>
              </a:avLst>
            </a:prstGeom>
            <a:gradFill>
              <a:gsLst>
                <a:gs pos="0">
                  <a:srgbClr val="E4E7DA"/>
                </a:gs>
                <a:gs pos="46000">
                  <a:srgbClr val="C4E0B2"/>
                </a:gs>
                <a:gs pos="100000">
                  <a:srgbClr val="23352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48;p42"/>
          <p:cNvSpPr/>
          <p:nvPr/>
        </p:nvSpPr>
        <p:spPr>
          <a:xfrm>
            <a:off x="636439" y="218050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2"/>
          <p:cNvSpPr/>
          <p:nvPr/>
        </p:nvSpPr>
        <p:spPr>
          <a:xfrm>
            <a:off x="6725512" y="218050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2"/>
          <p:cNvSpPr/>
          <p:nvPr/>
        </p:nvSpPr>
        <p:spPr>
          <a:xfrm>
            <a:off x="8627046" y="4850822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2"/>
          <p:cNvSpPr/>
          <p:nvPr/>
        </p:nvSpPr>
        <p:spPr>
          <a:xfrm>
            <a:off x="4575893" y="3526989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2"/>
          <p:cNvSpPr/>
          <p:nvPr/>
        </p:nvSpPr>
        <p:spPr>
          <a:xfrm>
            <a:off x="1769048" y="4850822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title"/>
          </p:nvPr>
        </p:nvSpPr>
        <p:spPr>
          <a:xfrm>
            <a:off x="280554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 레이아웃_2">
  <p:cSld name="목차 레이아웃_2">
    <p:bg>
      <p:bgPr>
        <a:solidFill>
          <a:srgbClr val="E4E7DA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3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2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3"/>
          <p:cNvSpPr/>
          <p:nvPr/>
        </p:nvSpPr>
        <p:spPr>
          <a:xfrm>
            <a:off x="636439" y="1615439"/>
            <a:ext cx="82269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  <p:grpSp>
        <p:nvGrpSpPr>
          <p:cNvPr id="60" name="Google Shape;60;p43"/>
          <p:cNvGrpSpPr/>
          <p:nvPr/>
        </p:nvGrpSpPr>
        <p:grpSpPr>
          <a:xfrm>
            <a:off x="773557" y="2272143"/>
            <a:ext cx="7982820" cy="2826335"/>
            <a:chOff x="1225372" y="2272143"/>
            <a:chExt cx="10643760" cy="2826335"/>
          </a:xfrm>
        </p:grpSpPr>
        <p:sp>
          <p:nvSpPr>
            <p:cNvPr id="61" name="Google Shape;61;p43"/>
            <p:cNvSpPr/>
            <p:nvPr/>
          </p:nvSpPr>
          <p:spPr>
            <a:xfrm rot="5400000">
              <a:off x="5276471" y="-1778957"/>
              <a:ext cx="1884223" cy="9986422"/>
            </a:xfrm>
            <a:prstGeom prst="uturnArrow">
              <a:avLst>
                <a:gd name="adj1" fmla="val 8726"/>
                <a:gd name="adj2" fmla="val 25000"/>
                <a:gd name="adj3" fmla="val 0"/>
                <a:gd name="adj4" fmla="val 39681"/>
                <a:gd name="adj5" fmla="val 75633"/>
              </a:avLst>
            </a:prstGeom>
            <a:gradFill>
              <a:gsLst>
                <a:gs pos="0">
                  <a:srgbClr val="E4E7DA"/>
                </a:gs>
                <a:gs pos="46000">
                  <a:srgbClr val="C4E0B2"/>
                </a:gs>
                <a:gs pos="100000">
                  <a:srgbClr val="23352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3"/>
            <p:cNvSpPr/>
            <p:nvPr/>
          </p:nvSpPr>
          <p:spPr>
            <a:xfrm rot="-5400000">
              <a:off x="5676521" y="-1094134"/>
              <a:ext cx="1884222" cy="10501001"/>
            </a:xfrm>
            <a:prstGeom prst="uturnArrow">
              <a:avLst>
                <a:gd name="adj1" fmla="val 8726"/>
                <a:gd name="adj2" fmla="val 25000"/>
                <a:gd name="adj3" fmla="val 0"/>
                <a:gd name="adj4" fmla="val 43750"/>
                <a:gd name="adj5" fmla="val 75633"/>
              </a:avLst>
            </a:prstGeom>
            <a:gradFill>
              <a:gsLst>
                <a:gs pos="0">
                  <a:srgbClr val="E4E7DA"/>
                </a:gs>
                <a:gs pos="46000">
                  <a:srgbClr val="C4E0B2"/>
                </a:gs>
                <a:gs pos="100000">
                  <a:srgbClr val="23352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43"/>
          <p:cNvSpPr/>
          <p:nvPr/>
        </p:nvSpPr>
        <p:spPr>
          <a:xfrm>
            <a:off x="636439" y="218050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3"/>
          <p:cNvSpPr/>
          <p:nvPr/>
        </p:nvSpPr>
        <p:spPr>
          <a:xfrm>
            <a:off x="6725512" y="218050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3"/>
          <p:cNvSpPr/>
          <p:nvPr/>
        </p:nvSpPr>
        <p:spPr>
          <a:xfrm>
            <a:off x="8627046" y="4850822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3"/>
          <p:cNvSpPr/>
          <p:nvPr/>
        </p:nvSpPr>
        <p:spPr>
          <a:xfrm>
            <a:off x="4575893" y="3526989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3"/>
          <p:cNvSpPr/>
          <p:nvPr/>
        </p:nvSpPr>
        <p:spPr>
          <a:xfrm>
            <a:off x="1769048" y="4850822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280554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_1_2">
  <p:cSld name="제목 및 내용_1_2">
    <p:bg>
      <p:bgPr>
        <a:solidFill>
          <a:srgbClr val="E4E7D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4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2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4"/>
          <p:cNvSpPr txBox="1">
            <a:spLocks noGrp="1"/>
          </p:cNvSpPr>
          <p:nvPr>
            <p:ph type="body" idx="1"/>
          </p:nvPr>
        </p:nvSpPr>
        <p:spPr>
          <a:xfrm>
            <a:off x="628650" y="1615440"/>
            <a:ext cx="82347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title"/>
          </p:nvPr>
        </p:nvSpPr>
        <p:spPr>
          <a:xfrm>
            <a:off x="280554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2_2">
  <p:cSld name="제목 및 내용2_2">
    <p:bg>
      <p:bgPr>
        <a:solidFill>
          <a:srgbClr val="E4E7D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45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2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body" idx="1"/>
          </p:nvPr>
        </p:nvSpPr>
        <p:spPr>
          <a:xfrm>
            <a:off x="628650" y="1615440"/>
            <a:ext cx="8234700" cy="4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title"/>
          </p:nvPr>
        </p:nvSpPr>
        <p:spPr>
          <a:xfrm>
            <a:off x="280554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3_2">
  <p:cSld name="제목 및 내용3_2">
    <p:bg>
      <p:bgPr>
        <a:solidFill>
          <a:srgbClr val="E4E7DA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6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2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280554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body" idx="1"/>
          </p:nvPr>
        </p:nvSpPr>
        <p:spPr>
          <a:xfrm>
            <a:off x="628650" y="1615440"/>
            <a:ext cx="8234700" cy="5242500"/>
          </a:xfrm>
          <a:prstGeom prst="rect">
            <a:avLst/>
          </a:prstGeom>
          <a:solidFill>
            <a:srgbClr val="23352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ore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house-home-building-roof-150151/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hyperlink" Target="mailto:jhj7176@gmail.com" TargetMode="External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hyperlink" Target="https://commons.wikimedia.org/wiki/File:New-email-envelope-back-symbol-in-circular-outlined-button.svg" TargetMode="Externa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ko/image/651704.html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0.png"/><Relationship Id="rId5" Type="http://schemas.openxmlformats.org/officeDocument/2006/relationships/image" Target="../media/image5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hyperlink" Target="https://fr.wikipedia.org/wiki/GitHub" TargetMode="External"/><Relationship Id="rId19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LWkgMgbDi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://www.youtube.com/watch?v=yUt9ACfZz7o" TargetMode="External"/><Relationship Id="rId4" Type="http://schemas.openxmlformats.org/officeDocument/2006/relationships/image" Target="../media/image2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26" Type="http://schemas.openxmlformats.org/officeDocument/2006/relationships/image" Target="../media/image111.png"/><Relationship Id="rId39" Type="http://schemas.openxmlformats.org/officeDocument/2006/relationships/image" Target="../media/image122.png"/><Relationship Id="rId3" Type="http://schemas.openxmlformats.org/officeDocument/2006/relationships/image" Target="../media/image97.png"/><Relationship Id="rId21" Type="http://schemas.openxmlformats.org/officeDocument/2006/relationships/image" Target="../media/image106.png"/><Relationship Id="rId34" Type="http://schemas.openxmlformats.org/officeDocument/2006/relationships/image" Target="../media/image117.png"/><Relationship Id="rId7" Type="http://schemas.openxmlformats.org/officeDocument/2006/relationships/image" Target="../media/image99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5" Type="http://schemas.openxmlformats.org/officeDocument/2006/relationships/image" Target="../media/image110.jpg"/><Relationship Id="rId33" Type="http://schemas.openxmlformats.org/officeDocument/2006/relationships/image" Target="../media/image116.png"/><Relationship Id="rId38" Type="http://schemas.openxmlformats.org/officeDocument/2006/relationships/image" Target="../media/image121.jp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5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02.png"/><Relationship Id="rId24" Type="http://schemas.openxmlformats.org/officeDocument/2006/relationships/image" Target="../media/image109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36" Type="http://schemas.openxmlformats.org/officeDocument/2006/relationships/image" Target="../media/image119.png"/><Relationship Id="rId10" Type="http://schemas.openxmlformats.org/officeDocument/2006/relationships/image" Target="../media/image101.png"/><Relationship Id="rId19" Type="http://schemas.openxmlformats.org/officeDocument/2006/relationships/image" Target="../media/image104.png"/><Relationship Id="rId31" Type="http://schemas.openxmlformats.org/officeDocument/2006/relationships/image" Target="../media/image19.png"/><Relationship Id="rId4" Type="http://schemas.openxmlformats.org/officeDocument/2006/relationships/image" Target="../media/image98.png"/><Relationship Id="rId9" Type="http://schemas.openxmlformats.org/officeDocument/2006/relationships/image" Target="../media/image100.png"/><Relationship Id="rId14" Type="http://schemas.openxmlformats.org/officeDocument/2006/relationships/image" Target="../media/image103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8.png"/><Relationship Id="rId35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84%9C%EB%8B%B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tionary.org/wiki/book" TargetMode="External"/><Relationship Id="rId4" Type="http://schemas.openxmlformats.org/officeDocument/2006/relationships/hyperlink" Target="https://namu.wiki/w/%ED%9B%88%EC%9E%A5(%EC%A7%81%EC%97%85)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F56EED-D0D2-4F55-B05B-9718430D9919}"/>
              </a:ext>
            </a:extLst>
          </p:cNvPr>
          <p:cNvSpPr txBox="1"/>
          <p:nvPr/>
        </p:nvSpPr>
        <p:spPr>
          <a:xfrm>
            <a:off x="0" y="437346"/>
            <a:ext cx="527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전형진 </a:t>
            </a:r>
            <a:r>
              <a:rPr lang="en-US" altLang="ko-KR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Hyeong-</a:t>
            </a:r>
            <a:r>
              <a:rPr lang="en-US" altLang="ko-KR" sz="3600" b="1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Jin</a:t>
            </a:r>
            <a:r>
              <a:rPr lang="en-US" altLang="ko-KR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Jeon</a:t>
            </a:r>
            <a:endParaRPr lang="ko-KR" altLang="en-US" sz="3600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5DD68-F383-47AE-957E-19E34FA891EC}"/>
              </a:ext>
            </a:extLst>
          </p:cNvPr>
          <p:cNvSpPr txBox="1"/>
          <p:nvPr/>
        </p:nvSpPr>
        <p:spPr>
          <a:xfrm>
            <a:off x="541538" y="1244405"/>
            <a:ext cx="4669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010-3510-0395</a:t>
            </a:r>
          </a:p>
          <a:p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서울특별시 강서구 </a:t>
            </a:r>
            <a:r>
              <a:rPr lang="ko-KR" altLang="en-US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화곡로</a:t>
            </a:r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42</a:t>
            </a:r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길</a:t>
            </a:r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15 </a:t>
            </a:r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움터 </a:t>
            </a:r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401</a:t>
            </a:r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호</a:t>
            </a:r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jhj7176@gmail.com</a:t>
            </a:r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https://github.com/jhj7176</a:t>
            </a:r>
            <a:endParaRPr lang="ko-KR" altLang="en-US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A6AAFD5-FFC1-4CE5-BD70-2E185EE4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3618" y="1308795"/>
            <a:ext cx="147361" cy="1573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DEED83-4FD0-4FBB-8433-71A9068EE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19009" y="1530565"/>
            <a:ext cx="166561" cy="1573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AD27E4-9841-4499-8D5D-9FFC9E48A8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33618" y="1974106"/>
            <a:ext cx="157381" cy="1573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2F5B14-9862-4C8E-B86D-1D7DF6BB2E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23598" y="1752335"/>
            <a:ext cx="157381" cy="15738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33482A-92DF-4ED0-AE49-F090CD4DBD9A}"/>
              </a:ext>
            </a:extLst>
          </p:cNvPr>
          <p:cNvCxnSpPr>
            <a:cxnSpLocks/>
          </p:cNvCxnSpPr>
          <p:nvPr/>
        </p:nvCxnSpPr>
        <p:spPr>
          <a:xfrm>
            <a:off x="0" y="168676"/>
            <a:ext cx="9144000" cy="0"/>
          </a:xfrm>
          <a:prstGeom prst="line">
            <a:avLst/>
          </a:prstGeom>
          <a:ln>
            <a:solidFill>
              <a:srgbClr val="203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FC8B181-51E9-405D-9CDC-364EC4650FE5}"/>
              </a:ext>
            </a:extLst>
          </p:cNvPr>
          <p:cNvCxnSpPr>
            <a:cxnSpLocks/>
          </p:cNvCxnSpPr>
          <p:nvPr/>
        </p:nvCxnSpPr>
        <p:spPr>
          <a:xfrm>
            <a:off x="0" y="6689324"/>
            <a:ext cx="9144000" cy="0"/>
          </a:xfrm>
          <a:prstGeom prst="line">
            <a:avLst/>
          </a:prstGeom>
          <a:ln>
            <a:solidFill>
              <a:srgbClr val="203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1D56BA7-4FA2-4724-ADDB-CB0B4232DBD0}"/>
              </a:ext>
            </a:extLst>
          </p:cNvPr>
          <p:cNvCxnSpPr>
            <a:cxnSpLocks/>
          </p:cNvCxnSpPr>
          <p:nvPr/>
        </p:nvCxnSpPr>
        <p:spPr>
          <a:xfrm>
            <a:off x="502288" y="3176583"/>
            <a:ext cx="8322116" cy="0"/>
          </a:xfrm>
          <a:prstGeom prst="straightConnector1">
            <a:avLst/>
          </a:prstGeom>
          <a:ln w="730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1F1B477-AB25-4CC3-A5EC-61064B292E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3200" y="3164976"/>
            <a:ext cx="812308" cy="696956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CD102EF-4BCB-49F0-8A56-C2FD2A18D5BD}"/>
              </a:ext>
            </a:extLst>
          </p:cNvPr>
          <p:cNvCxnSpPr>
            <a:cxnSpLocks/>
          </p:cNvCxnSpPr>
          <p:nvPr/>
        </p:nvCxnSpPr>
        <p:spPr>
          <a:xfrm flipV="1">
            <a:off x="4239112" y="1831025"/>
            <a:ext cx="1080000" cy="1357166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D11BEC-59DF-49AA-9DBF-AAFD005710C0}"/>
              </a:ext>
            </a:extLst>
          </p:cNvPr>
          <p:cNvSpPr txBox="1"/>
          <p:nvPr/>
        </p:nvSpPr>
        <p:spPr>
          <a:xfrm>
            <a:off x="5329132" y="1195576"/>
            <a:ext cx="381486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2020.05.06~2020.10.21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비트캠프 </a:t>
            </a:r>
            <a:r>
              <a:rPr lang="ko-KR" altLang="en-US" b="1" dirty="0" err="1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서초본원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164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기 수료</a:t>
            </a:r>
            <a:endParaRPr lang="en-US" altLang="ko-KR" b="1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NCS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기반의 정보처리 산업기사 자격취득반</a:t>
            </a:r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(A)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100" dirty="0">
                <a:solidFill>
                  <a:srgbClr val="8BA989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세번의 다양한 프로젝트를 통해 현업에 적용하는 </a:t>
            </a:r>
            <a:r>
              <a:rPr lang="ko-KR" altLang="en-US" sz="1100" dirty="0" err="1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트랜드한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 기술 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사용 문서 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개발과정을 학습하여 취업과 함께 현장에서 개발 가능한과정으로 설계되었다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.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특히 현업에서 요구되는 융합 기술 및 </a:t>
            </a:r>
            <a:r>
              <a:rPr lang="en-US" altLang="ko-KR" sz="1100" dirty="0" err="1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FrameWork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기반 기술에 적용할 수 있는 다양한 기술을 경험할 수 있는 과정이다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.</a:t>
            </a:r>
            <a:endParaRPr lang="ko-KR" altLang="en-US" sz="1100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3A4874-34CD-4F58-8F26-B0B7EBD3FD05}"/>
              </a:ext>
            </a:extLst>
          </p:cNvPr>
          <p:cNvSpPr txBox="1"/>
          <p:nvPr/>
        </p:nvSpPr>
        <p:spPr>
          <a:xfrm>
            <a:off x="419009" y="3474351"/>
            <a:ext cx="381486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2010.03~2017.02</a:t>
            </a:r>
            <a:endParaRPr lang="en-US" altLang="ko-KR" sz="1100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경북대학교</a:t>
            </a:r>
            <a:r>
              <a:rPr lang="ko-KR" altLang="en-US" sz="11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전자재료공학과</a:t>
            </a:r>
            <a:endParaRPr lang="en-US" altLang="ko-KR" sz="1100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1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졸업 학점 </a:t>
            </a:r>
            <a:r>
              <a:rPr lang="en-US" altLang="ko-KR" sz="11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3.86/4.5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CB09D5C-B61A-43E2-9DB1-F4DB104234B8}"/>
              </a:ext>
            </a:extLst>
          </p:cNvPr>
          <p:cNvCxnSpPr>
            <a:cxnSpLocks/>
          </p:cNvCxnSpPr>
          <p:nvPr/>
        </p:nvCxnSpPr>
        <p:spPr>
          <a:xfrm rot="10800000">
            <a:off x="3867763" y="2709586"/>
            <a:ext cx="624758" cy="445317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0125381-84D5-4525-8367-50C30C361399}"/>
              </a:ext>
            </a:extLst>
          </p:cNvPr>
          <p:cNvSpPr txBox="1"/>
          <p:nvPr/>
        </p:nvSpPr>
        <p:spPr>
          <a:xfrm>
            <a:off x="1543573" y="2510061"/>
            <a:ext cx="23241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2020.06.06</a:t>
            </a: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정보처리기사시험 필기 </a:t>
            </a:r>
            <a:r>
              <a:rPr lang="ko-KR" altLang="en-US" b="1" u="sng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합격</a:t>
            </a:r>
            <a:endParaRPr lang="en-US" altLang="ko-KR" b="1" u="sng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A2C6B1-C04E-4227-B210-66F592F3A758}"/>
              </a:ext>
            </a:extLst>
          </p:cNvPr>
          <p:cNvCxnSpPr>
            <a:cxnSpLocks/>
          </p:cNvCxnSpPr>
          <p:nvPr/>
        </p:nvCxnSpPr>
        <p:spPr>
          <a:xfrm>
            <a:off x="4950685" y="3180628"/>
            <a:ext cx="929013" cy="481963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A1F441C-038A-4449-917D-47E53D6330DA}"/>
              </a:ext>
            </a:extLst>
          </p:cNvPr>
          <p:cNvSpPr txBox="1"/>
          <p:nvPr/>
        </p:nvSpPr>
        <p:spPr>
          <a:xfrm>
            <a:off x="5879698" y="3374159"/>
            <a:ext cx="3157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2020.09.15~2020.10.21</a:t>
            </a: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비트캠프 </a:t>
            </a:r>
            <a:r>
              <a:rPr lang="en-US" altLang="ko-KR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3</a:t>
            </a:r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차 최종프로젝트</a:t>
            </a:r>
            <a:endParaRPr lang="en-US" altLang="ko-KR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팀 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Salad-Party</a:t>
            </a: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프로젝트명 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Bookery</a:t>
            </a: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반응형 웹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스터디 </a:t>
            </a:r>
            <a:r>
              <a:rPr lang="ko-KR" altLang="en-US" sz="1200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플래너</a:t>
            </a:r>
            <a:endParaRPr lang="en-US" altLang="ko-KR" sz="1200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   https://github.com/rxjang/salad-party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56" name="Google Shape;404;p33">
            <a:extLst>
              <a:ext uri="{FF2B5EF4-FFF2-40B4-BE49-F238E27FC236}">
                <a16:creationId xmlns:a16="http://schemas.microsoft.com/office/drawing/2014/main" id="{E88D9F71-A436-468F-9E5D-A344686A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008" y="4714632"/>
            <a:ext cx="8405396" cy="360000"/>
          </a:xfrm>
          <a:prstGeom prst="rect">
            <a:avLst/>
          </a:prstGeom>
          <a:solidFill>
            <a:srgbClr val="ECECE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>
                <a:solidFill>
                  <a:srgbClr val="49644D"/>
                </a:solidFill>
                <a:latin typeface="Courier New"/>
                <a:ea typeface="Courier New"/>
                <a:cs typeface="Courier New"/>
                <a:sym typeface="Courier New"/>
              </a:rPr>
              <a:t>Language &amp; Skills</a:t>
            </a:r>
            <a:endParaRPr sz="2000" b="1" dirty="0">
              <a:solidFill>
                <a:srgbClr val="49644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384;p33">
            <a:extLst>
              <a:ext uri="{FF2B5EF4-FFF2-40B4-BE49-F238E27FC236}">
                <a16:creationId xmlns:a16="http://schemas.microsoft.com/office/drawing/2014/main" id="{C8BAB073-2E0D-46CC-BEC2-765EF7DBF6E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92893" y="5789322"/>
            <a:ext cx="656921" cy="640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85;p33">
            <a:extLst>
              <a:ext uri="{FF2B5EF4-FFF2-40B4-BE49-F238E27FC236}">
                <a16:creationId xmlns:a16="http://schemas.microsoft.com/office/drawing/2014/main" id="{3F23F79F-F121-44A3-A781-F10A3E4AF364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67728" y="5637345"/>
            <a:ext cx="966366" cy="75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7;p33">
            <a:extLst>
              <a:ext uri="{FF2B5EF4-FFF2-40B4-BE49-F238E27FC236}">
                <a16:creationId xmlns:a16="http://schemas.microsoft.com/office/drawing/2014/main" id="{73CF3532-8EF1-4E87-921C-95ED8879CA30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36168" y="5296628"/>
            <a:ext cx="497398" cy="99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91;p33">
            <a:extLst>
              <a:ext uri="{FF2B5EF4-FFF2-40B4-BE49-F238E27FC236}">
                <a16:creationId xmlns:a16="http://schemas.microsoft.com/office/drawing/2014/main" id="{66B83D02-1ED1-4B45-B617-55763BC388E1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739778" y="5435917"/>
            <a:ext cx="898813" cy="90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94;p33">
            <a:extLst>
              <a:ext uri="{FF2B5EF4-FFF2-40B4-BE49-F238E27FC236}">
                <a16:creationId xmlns:a16="http://schemas.microsoft.com/office/drawing/2014/main" id="{D94E9B45-8694-4244-BB29-5BB5FD555AA0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66567" y="5496219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95;p33">
            <a:extLst>
              <a:ext uri="{FF2B5EF4-FFF2-40B4-BE49-F238E27FC236}">
                <a16:creationId xmlns:a16="http://schemas.microsoft.com/office/drawing/2014/main" id="{19AAF027-FE45-42EA-B204-27AE5D883831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1259" y="5496232"/>
            <a:ext cx="760017" cy="83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96;p33">
            <a:extLst>
              <a:ext uri="{FF2B5EF4-FFF2-40B4-BE49-F238E27FC236}">
                <a16:creationId xmlns:a16="http://schemas.microsoft.com/office/drawing/2014/main" id="{E79B3DE1-D6FB-4BAF-B36A-DCEEF10413D1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972638" y="5496219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97;p33">
            <a:extLst>
              <a:ext uri="{FF2B5EF4-FFF2-40B4-BE49-F238E27FC236}">
                <a16:creationId xmlns:a16="http://schemas.microsoft.com/office/drawing/2014/main" id="{922B893E-ABB7-4A5E-88AA-E5776363C4BB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 l="11266" t="37910" r="11721" b="36119"/>
          <a:stretch/>
        </p:blipFill>
        <p:spPr>
          <a:xfrm>
            <a:off x="6391357" y="5303101"/>
            <a:ext cx="1152599" cy="39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98;p33">
            <a:extLst>
              <a:ext uri="{FF2B5EF4-FFF2-40B4-BE49-F238E27FC236}">
                <a16:creationId xmlns:a16="http://schemas.microsoft.com/office/drawing/2014/main" id="{6B0D151B-5636-435D-97CC-11241D7E5B3E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311533" y="5499168"/>
            <a:ext cx="667377" cy="79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412;p33">
            <a:extLst>
              <a:ext uri="{FF2B5EF4-FFF2-40B4-BE49-F238E27FC236}">
                <a16:creationId xmlns:a16="http://schemas.microsoft.com/office/drawing/2014/main" id="{3B1A046B-7301-42E4-BA64-3634AFAB7989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111754" y="5613063"/>
            <a:ext cx="526450" cy="58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413;p33">
            <a:extLst>
              <a:ext uri="{FF2B5EF4-FFF2-40B4-BE49-F238E27FC236}">
                <a16:creationId xmlns:a16="http://schemas.microsoft.com/office/drawing/2014/main" id="{9478D6EE-F600-423A-9B7C-607979DACE2F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38971" y="5945539"/>
            <a:ext cx="939600" cy="39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D100E7EE-455E-4269-81C1-53931715119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67728" y="5027583"/>
            <a:ext cx="912065" cy="912065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F3406E9A-9E68-4831-BD9B-0840CE8292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978222" y="4391081"/>
            <a:ext cx="157381" cy="15738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DA531F5-E2FA-4F72-A099-0C5537A7BE68}"/>
              </a:ext>
            </a:extLst>
          </p:cNvPr>
          <p:cNvSpPr txBox="1"/>
          <p:nvPr/>
        </p:nvSpPr>
        <p:spPr>
          <a:xfrm>
            <a:off x="419007" y="2887586"/>
            <a:ext cx="875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 life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3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200" dirty="0"/>
              <a:t>ER-Diagram</a:t>
            </a:r>
            <a:endParaRPr sz="4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BEEB80-E855-437A-813A-D1C8EBE40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7" t="10259" r="18252" b="11381"/>
          <a:stretch/>
        </p:blipFill>
        <p:spPr>
          <a:xfrm rot="16200000">
            <a:off x="3954094" y="1495048"/>
            <a:ext cx="5788242" cy="4030462"/>
          </a:xfrm>
          <a:prstGeom prst="rect">
            <a:avLst/>
          </a:prstGeom>
        </p:spPr>
      </p:pic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FCE83F0A-485D-4F00-909F-D3084046C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819" y="1370890"/>
            <a:ext cx="4433490" cy="4836220"/>
          </a:xfrm>
          <a:solidFill>
            <a:srgbClr val="E4E7DA"/>
          </a:solidFill>
        </p:spPr>
        <p:txBody>
          <a:bodyPr>
            <a:normAutofit/>
          </a:bodyPr>
          <a:lstStyle/>
          <a:p>
            <a:pPr marL="50800" indent="0">
              <a:lnSpc>
                <a:spcPct val="110000"/>
              </a:lnSpc>
              <a:buNone/>
            </a:pPr>
            <a:r>
              <a:rPr lang="en-US" altLang="ko-KR" b="1" dirty="0"/>
              <a:t>Tables</a:t>
            </a:r>
          </a:p>
          <a:p>
            <a:pPr marL="50800" indent="0">
              <a:lnSpc>
                <a:spcPct val="110000"/>
              </a:lnSpc>
              <a:buNone/>
            </a:pPr>
            <a:r>
              <a:rPr lang="en-US" altLang="ko-KR" sz="1800" dirty="0"/>
              <a:t>User – </a:t>
            </a:r>
            <a:r>
              <a:rPr lang="ko-KR" altLang="en-US" sz="1800" dirty="0"/>
              <a:t>회원</a:t>
            </a:r>
            <a:endParaRPr lang="en-US" altLang="ko-KR" sz="1800" dirty="0"/>
          </a:p>
          <a:p>
            <a:pPr marL="50800" indent="0">
              <a:lnSpc>
                <a:spcPct val="110000"/>
              </a:lnSpc>
              <a:buNone/>
            </a:pPr>
            <a:r>
              <a:rPr lang="en-US" altLang="ko-KR" sz="1800" dirty="0"/>
              <a:t>Book – </a:t>
            </a:r>
            <a:r>
              <a:rPr lang="ko-KR" altLang="en-US" sz="1800" dirty="0"/>
              <a:t>책 정보</a:t>
            </a:r>
            <a:endParaRPr lang="en-US" altLang="ko-KR" sz="1800" dirty="0"/>
          </a:p>
          <a:p>
            <a:pPr marL="50800" indent="0">
              <a:lnSpc>
                <a:spcPct val="110000"/>
              </a:lnSpc>
              <a:buNone/>
            </a:pPr>
            <a:r>
              <a:rPr lang="en-US" altLang="ko-KR" sz="1800" dirty="0"/>
              <a:t>Toc – </a:t>
            </a:r>
            <a:r>
              <a:rPr lang="ko-KR" altLang="en-US" sz="1800" dirty="0"/>
              <a:t>책 목차정보</a:t>
            </a:r>
            <a:endParaRPr lang="en-US" altLang="ko-KR" sz="1800" dirty="0"/>
          </a:p>
          <a:p>
            <a:pPr marL="50800" indent="0">
              <a:lnSpc>
                <a:spcPct val="110000"/>
              </a:lnSpc>
              <a:buNone/>
            </a:pPr>
            <a:r>
              <a:rPr lang="en-US" altLang="ko-KR" sz="1800" dirty="0"/>
              <a:t>Study – </a:t>
            </a:r>
            <a:r>
              <a:rPr lang="ko-KR" altLang="en-US" sz="1800" dirty="0"/>
              <a:t>회원 공부</a:t>
            </a:r>
            <a:endParaRPr lang="en-US" altLang="ko-KR" sz="1800" dirty="0"/>
          </a:p>
          <a:p>
            <a:pPr marL="50800" indent="0">
              <a:lnSpc>
                <a:spcPct val="110000"/>
              </a:lnSpc>
              <a:buNone/>
            </a:pPr>
            <a:r>
              <a:rPr lang="en-US" altLang="ko-KR" sz="1800" dirty="0" err="1"/>
              <a:t>Checkpage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Checkchap</a:t>
            </a:r>
            <a:r>
              <a:rPr lang="en-US" altLang="ko-KR" sz="1800" dirty="0"/>
              <a:t> – </a:t>
            </a:r>
            <a:r>
              <a:rPr lang="ko-KR" altLang="en-US" sz="1800" dirty="0"/>
              <a:t>스터디 체크</a:t>
            </a:r>
            <a:endParaRPr lang="en-US" altLang="ko-KR" sz="1800" dirty="0"/>
          </a:p>
          <a:p>
            <a:pPr marL="50800" indent="0">
              <a:lnSpc>
                <a:spcPct val="110000"/>
              </a:lnSpc>
              <a:buNone/>
            </a:pPr>
            <a:r>
              <a:rPr lang="en-US" altLang="ko-KR" sz="1800" dirty="0"/>
              <a:t>Club – </a:t>
            </a:r>
            <a:r>
              <a:rPr lang="ko-KR" altLang="en-US" sz="1800" dirty="0"/>
              <a:t>책 별 게시판</a:t>
            </a:r>
            <a:endParaRPr lang="en-US" altLang="ko-KR" sz="1800" dirty="0"/>
          </a:p>
          <a:p>
            <a:pPr marL="50800" indent="0">
              <a:lnSpc>
                <a:spcPct val="110000"/>
              </a:lnSpc>
              <a:buNone/>
            </a:pPr>
            <a:r>
              <a:rPr lang="en-US" altLang="ko-KR" sz="1800" dirty="0"/>
              <a:t>Recommend – </a:t>
            </a:r>
            <a:r>
              <a:rPr lang="ko-KR" altLang="en-US" sz="1800" dirty="0"/>
              <a:t>게시글 좋아요 </a:t>
            </a:r>
            <a:endParaRPr lang="en-US" altLang="ko-KR" sz="1800" dirty="0"/>
          </a:p>
          <a:p>
            <a:pPr marL="50800" indent="0">
              <a:lnSpc>
                <a:spcPct val="110000"/>
              </a:lnSpc>
              <a:buNone/>
            </a:pPr>
            <a:r>
              <a:rPr lang="en-US" altLang="ko-KR" sz="1800" dirty="0"/>
              <a:t>Award – </a:t>
            </a:r>
            <a:r>
              <a:rPr lang="ko-KR" altLang="en-US" sz="1800" dirty="0"/>
              <a:t>어워드</a:t>
            </a:r>
            <a:endParaRPr lang="en-US" altLang="ko-KR" sz="1800" dirty="0"/>
          </a:p>
          <a:p>
            <a:pPr marL="50800" indent="0">
              <a:lnSpc>
                <a:spcPct val="110000"/>
              </a:lnSpc>
              <a:buNone/>
            </a:pPr>
            <a:r>
              <a:rPr lang="en-US" altLang="ko-KR" sz="1800" dirty="0"/>
              <a:t>Medal – </a:t>
            </a:r>
            <a:r>
              <a:rPr lang="ko-KR" altLang="en-US" sz="1800" dirty="0"/>
              <a:t>메달 종류</a:t>
            </a:r>
            <a:endParaRPr lang="en-US" altLang="ko-KR" sz="1800" dirty="0"/>
          </a:p>
          <a:p>
            <a:pPr marL="50800" indent="0">
              <a:lnSpc>
                <a:spcPct val="12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8575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 altLang="en-US" sz="4200" dirty="0"/>
              <a:t>개발 기간</a:t>
            </a:r>
            <a:endParaRPr sz="4200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EB602A36-322A-4C26-946A-C255C0BB64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012486"/>
              </p:ext>
            </p:extLst>
          </p:nvPr>
        </p:nvGraphicFramePr>
        <p:xfrm>
          <a:off x="280554" y="1518082"/>
          <a:ext cx="8561605" cy="4886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7556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4650" y="2042791"/>
            <a:ext cx="8234700" cy="1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 altLang="en-US" dirty="0"/>
              <a:t>화면 설계</a:t>
            </a:r>
            <a:endParaRPr sz="2800" b="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781600"/>
            <a:ext cx="8792175" cy="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454654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dirty="0"/>
              <a:t>#메인 화면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5;p10">
            <a:extLst>
              <a:ext uri="{FF2B5EF4-FFF2-40B4-BE49-F238E27FC236}">
                <a16:creationId xmlns:a16="http://schemas.microsoft.com/office/drawing/2014/main" id="{0E02E93D-E9B8-4568-98ED-2E0910B446CA}"/>
              </a:ext>
            </a:extLst>
          </p:cNvPr>
          <p:cNvSpPr txBox="1"/>
          <p:nvPr/>
        </p:nvSpPr>
        <p:spPr>
          <a:xfrm>
            <a:off x="384373" y="3803109"/>
            <a:ext cx="8375251" cy="2521492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북커리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이용방법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</a:t>
            </a:r>
            <a:r>
              <a:rPr lang="en-US" altLang="ko-KR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ko-KR" altLang="en-US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</a:t>
            </a:r>
            <a:r>
              <a:rPr lang="en-US" altLang="ko-KR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</a:t>
            </a:r>
            <a:r>
              <a:rPr lang="ko-KR" altLang="en-US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카카오</a:t>
            </a:r>
            <a:r>
              <a:rPr lang="en-US" altLang="ko-KR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회원가입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 서재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북커리뉴스</a:t>
            </a:r>
            <a:r>
              <a:rPr lang="ko-KR" altLang="en-US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이동</a:t>
            </a:r>
            <a:endParaRPr lang="en-US" altLang="ko-KR" sz="20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altLang="ko-KR" sz="20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2CF0BC-1B1F-47B8-B814-82257C07B5B3}"/>
              </a:ext>
            </a:extLst>
          </p:cNvPr>
          <p:cNvGrpSpPr/>
          <p:nvPr/>
        </p:nvGrpSpPr>
        <p:grpSpPr>
          <a:xfrm>
            <a:off x="384372" y="533399"/>
            <a:ext cx="8375252" cy="2895601"/>
            <a:chOff x="437953" y="447076"/>
            <a:chExt cx="8375252" cy="28956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BD103EE-BD00-40C7-B9C6-CFC89E980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1309" b="2981"/>
            <a:stretch/>
          </p:blipFill>
          <p:spPr>
            <a:xfrm>
              <a:off x="437953" y="490238"/>
              <a:ext cx="5080334" cy="285243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3470E8C-C2A2-4BFF-91FF-DCBAAC531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10645" r="9469" b="8921"/>
            <a:stretch/>
          </p:blipFill>
          <p:spPr>
            <a:xfrm>
              <a:off x="5518287" y="447076"/>
              <a:ext cx="1645209" cy="289560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70F58D8-55FC-4C23-BF5D-70DE4EAB0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46" t="10647" r="9246" b="8920"/>
            <a:stretch/>
          </p:blipFill>
          <p:spPr>
            <a:xfrm>
              <a:off x="7163496" y="447076"/>
              <a:ext cx="1649709" cy="28956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2001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>
            <a:spLocks noGrp="1"/>
          </p:cNvSpPr>
          <p:nvPr>
            <p:ph type="title"/>
          </p:nvPr>
        </p:nvSpPr>
        <p:spPr>
          <a:xfrm>
            <a:off x="454654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/>
              <a:t>#북커리 뉴스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5;p10">
            <a:extLst>
              <a:ext uri="{FF2B5EF4-FFF2-40B4-BE49-F238E27FC236}">
                <a16:creationId xmlns:a16="http://schemas.microsoft.com/office/drawing/2014/main" id="{0E02E93D-E9B8-4568-98ED-2E0910B446CA}"/>
              </a:ext>
            </a:extLst>
          </p:cNvPr>
          <p:cNvSpPr txBox="1"/>
          <p:nvPr/>
        </p:nvSpPr>
        <p:spPr>
          <a:xfrm>
            <a:off x="391269" y="3900787"/>
            <a:ext cx="8361462" cy="2475739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이벤트 배너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인기있는 책리스트</a:t>
            </a:r>
            <a:endParaRPr lang="en-US" altLang="ko-KR" sz="20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게시글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 랭킹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인기글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랭킹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공지사항</a:t>
            </a:r>
            <a:endParaRPr lang="en-US" altLang="ko-KR" sz="20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문의</a:t>
            </a:r>
            <a:endParaRPr lang="en-US" altLang="ko-KR" sz="20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3A3D2D-5337-4E0E-9EC2-0C25DF8EA712}"/>
              </a:ext>
            </a:extLst>
          </p:cNvPr>
          <p:cNvGrpSpPr>
            <a:grpSpLocks noChangeAspect="1"/>
          </p:cNvGrpSpPr>
          <p:nvPr/>
        </p:nvGrpSpPr>
        <p:grpSpPr>
          <a:xfrm>
            <a:off x="391269" y="481473"/>
            <a:ext cx="8361462" cy="3028033"/>
            <a:chOff x="-927672" y="290339"/>
            <a:chExt cx="9247272" cy="33488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8FA4175-20F6-4A80-AE28-7A233321E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92" b="2658"/>
            <a:stretch/>
          </p:blipFill>
          <p:spPr>
            <a:xfrm>
              <a:off x="-927672" y="290339"/>
              <a:ext cx="6030934" cy="3348821"/>
            </a:xfrm>
            <a:prstGeom prst="rect">
              <a:avLst/>
            </a:prstGeom>
            <a:effectLst/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654240-734B-4085-95D5-1D0B0A1B5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6977" r="9016"/>
            <a:stretch/>
          </p:blipFill>
          <p:spPr>
            <a:xfrm>
              <a:off x="5029200" y="290340"/>
              <a:ext cx="1645200" cy="3348821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878010-0076-4522-9DD3-EDBA9E78FAC6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l="9476" t="6977" r="9476"/>
            <a:stretch/>
          </p:blipFill>
          <p:spPr>
            <a:xfrm>
              <a:off x="6674400" y="290339"/>
              <a:ext cx="1645200" cy="334882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9418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454654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/>
              <a:t>#회원 가입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B7FD2B28-F208-46E2-8247-E5462EC406A6}"/>
              </a:ext>
            </a:extLst>
          </p:cNvPr>
          <p:cNvSpPr txBox="1"/>
          <p:nvPr/>
        </p:nvSpPr>
        <p:spPr>
          <a:xfrm>
            <a:off x="252001" y="3800056"/>
            <a:ext cx="8640000" cy="2694008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이메일 중복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비밀번호 영문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숫자 조합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닉네임 중복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가입 시 이메일 발송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EF4A17-9B07-495F-A898-24D92E0F4EB5}"/>
              </a:ext>
            </a:extLst>
          </p:cNvPr>
          <p:cNvGrpSpPr>
            <a:grpSpLocks noChangeAspect="1"/>
          </p:cNvGrpSpPr>
          <p:nvPr/>
        </p:nvGrpSpPr>
        <p:grpSpPr>
          <a:xfrm>
            <a:off x="252004" y="363936"/>
            <a:ext cx="8639997" cy="2938557"/>
            <a:chOff x="252000" y="371004"/>
            <a:chExt cx="7934451" cy="269400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3F5EB0-400F-411B-B89C-04E18980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371006"/>
              <a:ext cx="4789346" cy="269400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3E15052-C94A-4E97-A142-0B0CBEDC0D5A}"/>
                </a:ext>
              </a:extLst>
            </p:cNvPr>
            <p:cNvGrpSpPr/>
            <p:nvPr/>
          </p:nvGrpSpPr>
          <p:grpSpPr>
            <a:xfrm>
              <a:off x="5025472" y="371004"/>
              <a:ext cx="3160979" cy="2694009"/>
              <a:chOff x="5025472" y="371004"/>
              <a:chExt cx="3160979" cy="269400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5F9D69D-3B75-404D-AB0E-3BCD7DBE9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1650" b="9514"/>
              <a:stretch/>
            </p:blipFill>
            <p:spPr>
              <a:xfrm>
                <a:off x="6605960" y="371004"/>
                <a:ext cx="1580491" cy="269400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3DCB385-F044-4860-BF1B-A90BA25EC3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1650" b="9515"/>
              <a:stretch/>
            </p:blipFill>
            <p:spPr>
              <a:xfrm>
                <a:off x="5025472" y="371006"/>
                <a:ext cx="1580490" cy="26940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367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>
            <a:spLocks noGrp="1"/>
          </p:cNvSpPr>
          <p:nvPr>
            <p:ph type="title"/>
          </p:nvPr>
        </p:nvSpPr>
        <p:spPr>
          <a:xfrm>
            <a:off x="454654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dirty="0"/>
              <a:t>#내서재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>
            <a:spLocks noGrp="1"/>
          </p:cNvSpPr>
          <p:nvPr>
            <p:ph type="subTitle" idx="1"/>
          </p:nvPr>
        </p:nvSpPr>
        <p:spPr>
          <a:xfrm>
            <a:off x="5429100" y="6077402"/>
            <a:ext cx="33339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400"/>
              <a:buNone/>
            </a:pPr>
            <a:r>
              <a:rPr lang="ko-KR" altLang="en-US" b="1" i="1" dirty="0"/>
              <a:t>팀 </a:t>
            </a:r>
            <a:r>
              <a:rPr lang="en-US" altLang="ko-KR" b="1" i="1" dirty="0"/>
              <a:t>: </a:t>
            </a:r>
            <a:r>
              <a:rPr lang="ko-Kore-KR" b="1" i="1" dirty="0"/>
              <a:t>Salad Party</a:t>
            </a:r>
            <a:endParaRPr sz="2800" b="1" i="1" dirty="0"/>
          </a:p>
        </p:txBody>
      </p:sp>
      <p:pic>
        <p:nvPicPr>
          <p:cNvPr id="171" name="Google Shape;17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00" y="836600"/>
            <a:ext cx="2664250" cy="34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625" y="3238625"/>
            <a:ext cx="3203201" cy="298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0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5;p10">
            <a:extLst>
              <a:ext uri="{FF2B5EF4-FFF2-40B4-BE49-F238E27FC236}">
                <a16:creationId xmlns:a16="http://schemas.microsoft.com/office/drawing/2014/main" id="{9A7924CC-9823-4BD0-9743-C57F3EF1EA5E}"/>
              </a:ext>
            </a:extLst>
          </p:cNvPr>
          <p:cNvSpPr txBox="1"/>
          <p:nvPr/>
        </p:nvSpPr>
        <p:spPr>
          <a:xfrm>
            <a:off x="327179" y="3922163"/>
            <a:ext cx="8489641" cy="2467546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완독책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캘린더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어워드 메뉴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ko-KR" altLang="en-US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클릭 </a:t>
            </a:r>
            <a:r>
              <a:rPr lang="en-US" altLang="ko-KR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목표설정</a:t>
            </a:r>
            <a:endParaRPr lang="en-US" altLang="ko-KR" sz="20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기록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 클릭 </a:t>
            </a:r>
            <a:r>
              <a:rPr lang="en-US" altLang="ko-KR" sz="20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누적 차트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E75B5D-D523-4EE2-B458-7EF0A112CCF2}"/>
              </a:ext>
            </a:extLst>
          </p:cNvPr>
          <p:cNvGrpSpPr>
            <a:grpSpLocks noChangeAspect="1"/>
          </p:cNvGrpSpPr>
          <p:nvPr/>
        </p:nvGrpSpPr>
        <p:grpSpPr>
          <a:xfrm>
            <a:off x="327179" y="468291"/>
            <a:ext cx="8489641" cy="3123824"/>
            <a:chOff x="408372" y="381376"/>
            <a:chExt cx="9089102" cy="3344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530A8F-5666-4155-B9E3-BB72EB34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372" y="382520"/>
              <a:ext cx="5943566" cy="334325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28D4B3C-2EAA-4C81-BE80-E1A56387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89" t="7132" r="9485"/>
            <a:stretch/>
          </p:blipFill>
          <p:spPr>
            <a:xfrm>
              <a:off x="7852274" y="381376"/>
              <a:ext cx="1645200" cy="33432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4DB251-72DE-4409-925B-C5C11F430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73" t="7089" r="9473"/>
            <a:stretch/>
          </p:blipFill>
          <p:spPr>
            <a:xfrm>
              <a:off x="6211969" y="381376"/>
              <a:ext cx="1640305" cy="334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454654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altLang="ko-KR" dirty="0"/>
              <a:t>#오늘의 기록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02A8D563-2ABF-4852-BCB1-46B4B6A0A857}"/>
              </a:ext>
            </a:extLst>
          </p:cNvPr>
          <p:cNvSpPr txBox="1"/>
          <p:nvPr/>
        </p:nvSpPr>
        <p:spPr>
          <a:xfrm>
            <a:off x="252000" y="3936608"/>
            <a:ext cx="8640000" cy="23955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18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책 </a:t>
            </a:r>
            <a:r>
              <a:rPr lang="ko-KR" altLang="en-US" sz="18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18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책별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스터디 정보</a:t>
            </a:r>
            <a:endParaRPr lang="en-US" altLang="ko-KR" sz="18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타임라인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진행률 게이지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일일평균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일일 기록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누적 기록 차트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오늘의 기록 입력 버튼</a:t>
            </a:r>
            <a:endParaRPr lang="en-US" altLang="ko-KR" sz="18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lang="en-US" altLang="ko-KR" sz="18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sz="18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8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3734E1-C729-4EAA-8E47-BCE42AE21305}"/>
              </a:ext>
            </a:extLst>
          </p:cNvPr>
          <p:cNvGrpSpPr>
            <a:grpSpLocks noChangeAspect="1"/>
          </p:cNvGrpSpPr>
          <p:nvPr/>
        </p:nvGrpSpPr>
        <p:grpSpPr>
          <a:xfrm>
            <a:off x="251999" y="525872"/>
            <a:ext cx="8640001" cy="3043360"/>
            <a:chOff x="20793" y="332832"/>
            <a:chExt cx="8871207" cy="3124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39E03B-BA2B-45F7-A02F-D7101211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3" y="332832"/>
              <a:ext cx="5555200" cy="31248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378ACA-3CD7-4F3B-91B1-6FCC3AA60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73" t="7089" r="9473"/>
            <a:stretch/>
          </p:blipFill>
          <p:spPr>
            <a:xfrm>
              <a:off x="5575993" y="332832"/>
              <a:ext cx="1538276" cy="3124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822C3BF-17E6-4416-843D-B6FEE2F68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20" t="10518" r="9227" b="9085"/>
            <a:stretch/>
          </p:blipFill>
          <p:spPr>
            <a:xfrm>
              <a:off x="7114269" y="332832"/>
              <a:ext cx="1777731" cy="312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81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454654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/>
              <a:t>#어워드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2708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3F1744D-5359-44E6-B94D-0AE6FB571B5A}"/>
              </a:ext>
            </a:extLst>
          </p:cNvPr>
          <p:cNvGrpSpPr>
            <a:grpSpLocks noChangeAspect="1"/>
          </p:cNvGrpSpPr>
          <p:nvPr/>
        </p:nvGrpSpPr>
        <p:grpSpPr>
          <a:xfrm>
            <a:off x="252000" y="508118"/>
            <a:ext cx="8615070" cy="3119947"/>
            <a:chOff x="151936" y="750717"/>
            <a:chExt cx="8860206" cy="32087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ED6789-83FB-4A32-AFD0-F3C24A8B7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936" y="750717"/>
              <a:ext cx="5704396" cy="320872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2A121E-E38C-43EB-BCC0-C4641E67A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6991" r="9707"/>
            <a:stretch/>
          </p:blipFill>
          <p:spPr>
            <a:xfrm>
              <a:off x="5856332" y="750717"/>
              <a:ext cx="1571984" cy="32087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275A61B-6944-42DA-B4F2-7AE9FADE5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57" t="7407" r="9552"/>
            <a:stretch/>
          </p:blipFill>
          <p:spPr>
            <a:xfrm>
              <a:off x="7428316" y="750717"/>
              <a:ext cx="1583826" cy="3208723"/>
            </a:xfrm>
            <a:prstGeom prst="rect">
              <a:avLst/>
            </a:prstGeom>
          </p:spPr>
        </p:pic>
      </p:grp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031628B1-7D6E-457F-8C2B-B5F75378BACE}"/>
              </a:ext>
            </a:extLst>
          </p:cNvPr>
          <p:cNvSpPr txBox="1"/>
          <p:nvPr/>
        </p:nvSpPr>
        <p:spPr>
          <a:xfrm>
            <a:off x="227070" y="4031676"/>
            <a:ext cx="8640000" cy="2318206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12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어워즈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공부 기록한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완독한 책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받은 좋아요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미획득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어워드는 자물쇠모양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>
            <a:spLocks noGrp="1"/>
          </p:cNvSpPr>
          <p:nvPr>
            <p:ph type="title"/>
          </p:nvPr>
        </p:nvSpPr>
        <p:spPr>
          <a:xfrm>
            <a:off x="454654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/>
              <a:t>#캘린더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5;p10">
            <a:extLst>
              <a:ext uri="{FF2B5EF4-FFF2-40B4-BE49-F238E27FC236}">
                <a16:creationId xmlns:a16="http://schemas.microsoft.com/office/drawing/2014/main" id="{85319072-E800-4021-A786-9A9819D8DCFC}"/>
              </a:ext>
            </a:extLst>
          </p:cNvPr>
          <p:cNvSpPr txBox="1"/>
          <p:nvPr/>
        </p:nvSpPr>
        <p:spPr>
          <a:xfrm>
            <a:off x="342652" y="3808520"/>
            <a:ext cx="8489641" cy="25559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진행중인 스터디 달력에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 누르면 가려진 목록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진한 녹색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초과달성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밝은 녹색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붉은 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기록 페이지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A73188-DBFA-481E-9B03-D81FCAE3B026}"/>
              </a:ext>
            </a:extLst>
          </p:cNvPr>
          <p:cNvGrpSpPr>
            <a:grpSpLocks noChangeAspect="1"/>
          </p:cNvGrpSpPr>
          <p:nvPr/>
        </p:nvGrpSpPr>
        <p:grpSpPr>
          <a:xfrm>
            <a:off x="342652" y="493560"/>
            <a:ext cx="8489641" cy="2862199"/>
            <a:chOff x="159798" y="389356"/>
            <a:chExt cx="8419660" cy="28350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CBA5B9-6143-4019-A5F3-F3A4F0EC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98" y="389356"/>
              <a:ext cx="5040000" cy="2835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E30F00-2EDB-4634-B0DE-3C1F9829A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678"/>
            <a:stretch/>
          </p:blipFill>
          <p:spPr>
            <a:xfrm>
              <a:off x="6889629" y="389356"/>
              <a:ext cx="1689829" cy="2835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94FF3B1-C18F-4A57-B6B5-1544FB7C4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678"/>
            <a:stretch/>
          </p:blipFill>
          <p:spPr>
            <a:xfrm>
              <a:off x="5199799" y="389356"/>
              <a:ext cx="1689830" cy="28350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4650" y="2042791"/>
            <a:ext cx="8234700" cy="1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 altLang="en-US" dirty="0"/>
              <a:t>내가 담당한 파트</a:t>
            </a:r>
            <a:endParaRPr sz="2800" b="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781600"/>
            <a:ext cx="8792175" cy="8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5;p10">
            <a:extLst>
              <a:ext uri="{FF2B5EF4-FFF2-40B4-BE49-F238E27FC236}">
                <a16:creationId xmlns:a16="http://schemas.microsoft.com/office/drawing/2014/main" id="{4E2C31CD-DC37-4928-B083-468324E77181}"/>
              </a:ext>
            </a:extLst>
          </p:cNvPr>
          <p:cNvSpPr txBox="1"/>
          <p:nvPr/>
        </p:nvSpPr>
        <p:spPr>
          <a:xfrm>
            <a:off x="335280" y="4968240"/>
            <a:ext cx="8361680" cy="162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 검색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 서재에 책 담기</a:t>
            </a:r>
            <a:endParaRPr lang="en-US" altLang="ko-KR"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Page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타입 계획의 기록 입력 페이지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endParaRPr lang="en-US" altLang="ko-KR"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웹크롤링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micro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서버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생성 및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배포</a:t>
            </a:r>
            <a:endParaRPr lang="en-US" altLang="ko-KR"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전반적인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JavaScript,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Jquery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도움</a:t>
            </a:r>
            <a:endParaRPr lang="en-US" altLang="ko-KR"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429402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4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dirty="0"/>
              <a:t>#</a:t>
            </a:r>
            <a:r>
              <a:rPr lang="ko-KR" altLang="en-US"/>
              <a:t>검색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024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4D6A866-3F95-4905-9942-CC1358F27B41}"/>
              </a:ext>
            </a:extLst>
          </p:cNvPr>
          <p:cNvGrpSpPr>
            <a:grpSpLocks noChangeAspect="1"/>
          </p:cNvGrpSpPr>
          <p:nvPr/>
        </p:nvGrpSpPr>
        <p:grpSpPr>
          <a:xfrm>
            <a:off x="311706" y="493560"/>
            <a:ext cx="8520587" cy="3004241"/>
            <a:chOff x="406301" y="910811"/>
            <a:chExt cx="8193263" cy="28888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44E7CE-3867-43DF-B09D-D4A645397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301" y="910811"/>
              <a:ext cx="5135700" cy="288883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987217-CDAC-4514-B1AE-CEE2817BE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10227" r="9246" b="8868"/>
            <a:stretch/>
          </p:blipFill>
          <p:spPr>
            <a:xfrm>
              <a:off x="5542001" y="910811"/>
              <a:ext cx="1636234" cy="288883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605FF8C-92E8-41DC-94CD-B8B0457B2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46" t="6861" r="9246"/>
            <a:stretch/>
          </p:blipFill>
          <p:spPr>
            <a:xfrm>
              <a:off x="7178235" y="910811"/>
              <a:ext cx="1421329" cy="2888831"/>
            </a:xfrm>
            <a:prstGeom prst="rect">
              <a:avLst/>
            </a:prstGeom>
          </p:spPr>
        </p:pic>
      </p:grp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A1554DAC-BAA3-484A-9B1C-0BCE2D19CF6A}"/>
              </a:ext>
            </a:extLst>
          </p:cNvPr>
          <p:cNvSpPr txBox="1"/>
          <p:nvPr/>
        </p:nvSpPr>
        <p:spPr>
          <a:xfrm>
            <a:off x="342652" y="3896894"/>
            <a:ext cx="8489641" cy="2686786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검색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일반 검색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 상세검색 지원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출력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버튼으로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추가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이용한 무한 스크롤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WordCloud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(</a:t>
            </a:r>
            <a:r>
              <a:rPr lang="en-US" altLang="ko-KR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amchart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사용자들이 많이 보는 책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5670" y="1340964"/>
            <a:ext cx="5043576" cy="41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6575" y="1144931"/>
            <a:ext cx="5481766" cy="456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CAA5135-7074-4F1D-A811-182C1492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24" y="1911743"/>
            <a:ext cx="5441152" cy="1707028"/>
          </a:xfrm>
          <a:prstGeom prst="rect">
            <a:avLst/>
          </a:prstGeom>
        </p:spPr>
      </p:pic>
      <p:sp>
        <p:nvSpPr>
          <p:cNvPr id="9" name="Google Shape;462;p35">
            <a:extLst>
              <a:ext uri="{FF2B5EF4-FFF2-40B4-BE49-F238E27FC236}">
                <a16:creationId xmlns:a16="http://schemas.microsoft.com/office/drawing/2014/main" id="{6009EAB1-CBBC-4AFE-B6E4-95CF2C2B2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/>
              <a:t>검색 클라이언트</a:t>
            </a:r>
            <a:endParaRPr sz="4200" dirty="0"/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378454" y="4356914"/>
            <a:ext cx="8136800" cy="170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ore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b="0" i="0" u="none" strike="noStrike" cap="none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검색페이지에서 검색어를 입력하고 </a:t>
            </a:r>
            <a:r>
              <a:rPr lang="ko-KR" altLang="en-US" sz="150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검색버튼 클릭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출력 순서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findOpt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 검색옵션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단어가 존재하는지 검증한다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 값이 비어 있으면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실행하지 않고 함수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return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2174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BBC37B-4E7F-43FD-8092-43CC643D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264159"/>
            <a:ext cx="5049520" cy="4488999"/>
          </a:xfrm>
          <a:prstGeom prst="rect">
            <a:avLst/>
          </a:prstGeom>
        </p:spPr>
      </p:pic>
      <p:sp>
        <p:nvSpPr>
          <p:cNvPr id="5" name="Google Shape;225;p10">
            <a:extLst>
              <a:ext uri="{FF2B5EF4-FFF2-40B4-BE49-F238E27FC236}">
                <a16:creationId xmlns:a16="http://schemas.microsoft.com/office/drawing/2014/main" id="{C7818BD7-80F1-45F9-909C-A0CF821B95F5}"/>
              </a:ext>
            </a:extLst>
          </p:cNvPr>
          <p:cNvSpPr txBox="1"/>
          <p:nvPr/>
        </p:nvSpPr>
        <p:spPr>
          <a:xfrm>
            <a:off x="5669280" y="40638"/>
            <a:ext cx="3139440" cy="448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ore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비동기 통신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검색어를 보내고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받는다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검색결과가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건 미만이면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</a:t>
            </a:r>
            <a:r>
              <a:rPr lang="ko-KR" altLang="en-US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＇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버튼을 숨긴다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한번에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건의 결과를 출력한다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결과는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담아서 결과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#ScrollMove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검색된 첫번째 책으로 스크롤을 이동시킨다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5D85729D-EAAB-412D-8143-E5F2C3CCC9B6}"/>
              </a:ext>
            </a:extLst>
          </p:cNvPr>
          <p:cNvSpPr txBox="1"/>
          <p:nvPr/>
        </p:nvSpPr>
        <p:spPr>
          <a:xfrm>
            <a:off x="335280" y="4968240"/>
            <a:ext cx="8361680" cy="162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’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버튼을 누르면 위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또 실행되고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+= 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되어 이전에 출력된 결과 다음 번 부터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 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#scrollMove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로 인해 새로운 첫 검색결과로 스크롤이 이동한다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102627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14649E-9D98-46B1-AF46-EF521F63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66" y="360532"/>
            <a:ext cx="7475868" cy="3414056"/>
          </a:xfrm>
          <a:prstGeom prst="rect">
            <a:avLst/>
          </a:prstGeom>
        </p:spPr>
      </p:pic>
      <p:sp>
        <p:nvSpPr>
          <p:cNvPr id="3" name="Google Shape;225;p10">
            <a:extLst>
              <a:ext uri="{FF2B5EF4-FFF2-40B4-BE49-F238E27FC236}">
                <a16:creationId xmlns:a16="http://schemas.microsoft.com/office/drawing/2014/main" id="{B6388879-8B8F-45F7-A85A-F048CE343440}"/>
              </a:ext>
            </a:extLst>
          </p:cNvPr>
          <p:cNvSpPr txBox="1"/>
          <p:nvPr/>
        </p:nvSpPr>
        <p:spPr>
          <a:xfrm>
            <a:off x="391160" y="4287520"/>
            <a:ext cx="8361680" cy="162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버튼을 누를 때마다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끝에 실행되며 검색된 책들에게 클릭이벤트를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책을 특정 지을 수 있는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잘라내어 클릭 시 이동하는 </a:t>
            </a:r>
            <a:r>
              <a:rPr lang="en-US" altLang="ko-KR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url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파라미터로 넣어준다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검색된 책을 클릭하면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함께 책 상세보기 페이지로 이동한다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264424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62;p35">
            <a:extLst>
              <a:ext uri="{FF2B5EF4-FFF2-40B4-BE49-F238E27FC236}">
                <a16:creationId xmlns:a16="http://schemas.microsoft.com/office/drawing/2014/main" id="{6009EAB1-CBBC-4AFE-B6E4-95CF2C2B2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/>
              <a:t>검색 서버</a:t>
            </a:r>
            <a:endParaRPr sz="4200" dirty="0"/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378454" y="3881120"/>
            <a:ext cx="8136800" cy="252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검색단어를 입력하고 검색버튼을 눌렀을 때</a:t>
            </a:r>
            <a:endParaRPr lang="en-US" altLang="ko-KR"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결과 반환 시작번호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 start = 11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 때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결과 중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11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번째부터 반환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Search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단어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Select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출판사의 검색옵션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클래스에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호출한다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searchService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반환하는 검색결과를 검색페이지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success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전달한다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B744F4-67BD-4ACA-90E5-564C9520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9" y="1812674"/>
            <a:ext cx="8779001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713734" y="4783982"/>
            <a:ext cx="8136800" cy="170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FindServiceImpl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메서드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Naver.properties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secret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정보를 읽어온다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검색옵션과 검색단어를 조합해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apiURL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요청변수 형식에 맞게끔 변환하여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3A8477-DBAA-4AEB-A5C1-393F3C55C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62" y="1741023"/>
            <a:ext cx="7110076" cy="2591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097D74-E16F-4EAF-B657-E597E254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62" y="366990"/>
            <a:ext cx="7110076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503600" y="5266188"/>
            <a:ext cx="8136800" cy="141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FindServiceImpl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메서드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양식에 맞게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URL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만든 뒤 요청을 보내고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형식으로 받는다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responseBody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502B36-7383-4BD9-AD9F-A0845E6BD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4" y="146572"/>
            <a:ext cx="7621012" cy="51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2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4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dirty="0"/>
              <a:t>#</a:t>
            </a:r>
            <a:r>
              <a:rPr lang="ko-KR" altLang="en-US"/>
              <a:t>검색 </a:t>
            </a:r>
            <a:r>
              <a:rPr lang="en-US" altLang="ko-KR" dirty="0"/>
              <a:t>: </a:t>
            </a:r>
            <a:r>
              <a:rPr lang="ko-KR" altLang="en-US" dirty="0"/>
              <a:t>책 상세보기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6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A1554DAC-BAA3-484A-9B1C-0BCE2D19CF6A}"/>
              </a:ext>
            </a:extLst>
          </p:cNvPr>
          <p:cNvSpPr txBox="1"/>
          <p:nvPr/>
        </p:nvSpPr>
        <p:spPr>
          <a:xfrm>
            <a:off x="342652" y="3641420"/>
            <a:ext cx="8489641" cy="28508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제목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역자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출간일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 등등 다양한 책 정보를 동적으로 받아서 표시한다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소개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목차는 클릭 시 내용이 열린다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책을 처음 접하면 내 서재 담기 버튼이지만 스터디 중이면 오늘의 기록으로 바뀐다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0DD32-8F7B-428B-8288-EE480F5A818E}"/>
              </a:ext>
            </a:extLst>
          </p:cNvPr>
          <p:cNvGrpSpPr/>
          <p:nvPr/>
        </p:nvGrpSpPr>
        <p:grpSpPr>
          <a:xfrm>
            <a:off x="342652" y="365760"/>
            <a:ext cx="8494162" cy="2850820"/>
            <a:chOff x="267447" y="578180"/>
            <a:chExt cx="8494162" cy="28508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7044E1-1A09-4165-B213-85536A237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447" y="578180"/>
              <a:ext cx="5040000" cy="285082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42ACA4F-A8E2-480E-8973-954223AB4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96"/>
            <a:stretch/>
          </p:blipFill>
          <p:spPr>
            <a:xfrm>
              <a:off x="7034528" y="578180"/>
              <a:ext cx="1727081" cy="285082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5753A85-77B9-4C92-AE35-6CB4B4FDC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196"/>
            <a:stretch/>
          </p:blipFill>
          <p:spPr>
            <a:xfrm>
              <a:off x="5307447" y="578180"/>
              <a:ext cx="1727081" cy="2850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25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36180" y="4958080"/>
            <a:ext cx="8234700" cy="152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= 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book id (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네이버북스에서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실제로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쓰고있음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getReaderService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같은 책을 읽는 사람 수를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crawlingService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</a:t>
            </a:r>
            <a:r>
              <a:rPr lang="en-US" altLang="ko-KR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라이브러리를 이용해 </a:t>
            </a:r>
            <a:r>
              <a:rPr lang="ko-KR" altLang="en-US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내용을 반환한다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/>
              <a:t>책 상세보기 서버</a:t>
            </a:r>
            <a:endParaRPr sz="4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E1DF95-FB2D-4D2F-ADA1-C8F9B817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96" y="1335950"/>
            <a:ext cx="7232007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49" y="5290006"/>
            <a:ext cx="8234700" cy="156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lib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</a:t>
            </a: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이용해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상세보기 페이지를 크롤링한다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접근거부를 회피하기위해 요구하는 헤더정보를 일치하도록 직접 입력해준다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필요한 책정보의 요소들만 골라내어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7A3D09-53EF-46FF-82DF-BD9DD4A2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2" y="1333543"/>
            <a:ext cx="7651203" cy="3796520"/>
          </a:xfrm>
          <a:prstGeom prst="rect">
            <a:avLst/>
          </a:prstGeom>
        </p:spPr>
      </p:pic>
      <p:sp>
        <p:nvSpPr>
          <p:cNvPr id="4" name="Google Shape;462;p35">
            <a:extLst>
              <a:ext uri="{FF2B5EF4-FFF2-40B4-BE49-F238E27FC236}">
                <a16:creationId xmlns:a16="http://schemas.microsoft.com/office/drawing/2014/main" id="{0DA6DEE7-DEAA-449E-A230-18F35B3CA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/>
              <a:t>책 상세보기 서버 </a:t>
            </a:r>
            <a:r>
              <a:rPr lang="en-US" altLang="ko-KR" sz="4200" dirty="0"/>
              <a:t>: </a:t>
            </a:r>
            <a:r>
              <a:rPr lang="ko-KR" altLang="en-US" sz="4200" dirty="0"/>
              <a:t>웹 </a:t>
            </a:r>
            <a:r>
              <a:rPr lang="ko-KR" altLang="en-US" sz="4200" dirty="0" err="1"/>
              <a:t>크롤링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133027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>
            <a:spLocks noGrp="1"/>
          </p:cNvSpPr>
          <p:nvPr>
            <p:ph type="title"/>
          </p:nvPr>
        </p:nvSpPr>
        <p:spPr>
          <a:xfrm>
            <a:off x="280554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11" name="Google Shape;196;p7">
            <a:extLst>
              <a:ext uri="{FF2B5EF4-FFF2-40B4-BE49-F238E27FC236}">
                <a16:creationId xmlns:a16="http://schemas.microsoft.com/office/drawing/2014/main" id="{1B746AEF-717D-49B3-AE2A-D0AE3A539CD0}"/>
              </a:ext>
            </a:extLst>
          </p:cNvPr>
          <p:cNvSpPr txBox="1">
            <a:spLocks/>
          </p:cNvSpPr>
          <p:nvPr/>
        </p:nvSpPr>
        <p:spPr>
          <a:xfrm>
            <a:off x="4483223" y="1595021"/>
            <a:ext cx="411735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 i="0" u="none" strike="noStrike" cap="none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ko-KR" altLang="en-US" sz="2400" dirty="0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4EE06C4A-EE8D-4240-BF98-8EDAAA38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1161" y="1383021"/>
            <a:ext cx="6564093" cy="5095782"/>
          </a:xfrm>
          <a:solidFill>
            <a:srgbClr val="E4E7DA"/>
          </a:solidFill>
        </p:spPr>
        <p:txBody>
          <a:bodyPr>
            <a:normAutofit lnSpcReduction="10000"/>
          </a:bodyPr>
          <a:lstStyle/>
          <a:p>
            <a:pPr marL="622300" indent="-571500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주제 선정 </a:t>
            </a:r>
            <a:r>
              <a:rPr lang="en-US" altLang="ko-KR" dirty="0"/>
              <a:t>– Bookery(</a:t>
            </a:r>
            <a:r>
              <a:rPr lang="ko-KR" altLang="en-US" dirty="0"/>
              <a:t>책거리</a:t>
            </a:r>
            <a:r>
              <a:rPr lang="en-US" altLang="ko-KR" dirty="0"/>
              <a:t>)</a:t>
            </a:r>
          </a:p>
          <a:p>
            <a:pPr marL="622300" indent="-571500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메뉴 설계</a:t>
            </a:r>
            <a:endParaRPr lang="en-US" altLang="ko-KR" dirty="0"/>
          </a:p>
          <a:p>
            <a:pPr marL="622300" indent="-571500">
              <a:lnSpc>
                <a:spcPct val="170000"/>
              </a:lnSpc>
              <a:buFont typeface="+mj-lt"/>
              <a:buAutoNum type="romanUcPeriod"/>
            </a:pPr>
            <a:r>
              <a:rPr lang="en-US" altLang="ko-KR" dirty="0"/>
              <a:t>ER-Diagram</a:t>
            </a:r>
          </a:p>
          <a:p>
            <a:pPr marL="622300" indent="-571500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개발 기간</a:t>
            </a:r>
            <a:endParaRPr lang="en-US" altLang="ko-KR" dirty="0"/>
          </a:p>
          <a:p>
            <a:pPr marL="622300" indent="-571500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화면 설계</a:t>
            </a:r>
            <a:endParaRPr lang="en-US" altLang="ko-KR" dirty="0"/>
          </a:p>
          <a:p>
            <a:pPr marL="622300" indent="-571500">
              <a:lnSpc>
                <a:spcPct val="170000"/>
              </a:lnSpc>
              <a:buFont typeface="+mj-lt"/>
              <a:buAutoNum type="romanUcPeriod"/>
            </a:pPr>
            <a:r>
              <a:rPr lang="en-US" altLang="ko-KR" dirty="0"/>
              <a:t>Epilogue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947920" y="1439586"/>
            <a:ext cx="3722960" cy="50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Owl-carousel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책 정보 표시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웹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크롤링으로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받은 정보를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BookMap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객체에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저장해둔다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If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조건문으로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BookMap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해당 책정보가 있을 경우에만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아이템을 만든다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총 페이지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역자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카테고리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출간일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개정판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아이템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화면에 나타내는 아이템 수를 동적으로 처리한다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04A4C-7FD6-493A-8EF3-120B325B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0" y="1439586"/>
            <a:ext cx="4252511" cy="4808814"/>
          </a:xfrm>
          <a:prstGeom prst="rect">
            <a:avLst/>
          </a:prstGeom>
        </p:spPr>
      </p:pic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/>
              <a:t>책 상세보기 클라이언트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283268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5320" y="4145280"/>
            <a:ext cx="8193360" cy="233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 만들기</a:t>
            </a:r>
            <a:endParaRPr lang="en-US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으로 받은 전체 목차를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‘\n’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개행을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기준으로 개별 목차로 나누고 공백은 건너뛴다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내용이 있는 목차일 경우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bootstrap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의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list-group  &lt;li&gt;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요소로 만든다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책의 모든 목차를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&lt;li&gt;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요소로 만들어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var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list_group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담았으면 목차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98A91-0C6C-43CE-AE42-2C33179F8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31" y="379054"/>
            <a:ext cx="6172735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0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4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dirty="0"/>
              <a:t>#</a:t>
            </a:r>
            <a:r>
              <a:rPr lang="ko-KR" altLang="en-US"/>
              <a:t>내서재 담기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2420" y="4389120"/>
            <a:ext cx="8234700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 했을 때만 </a:t>
            </a:r>
            <a:r>
              <a:rPr lang="ko-KR" altLang="en-US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담기 가능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비로그인 시 로그인 페이지로 안내한다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내서재에 담은 책은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내서재담기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버튼이 오늘의 기록 버튼으로 바뀐다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책정보와 목차정보를 파라미터로 서버에 전달하고 </a:t>
            </a:r>
            <a:r>
              <a:rPr lang="en-US" altLang="ko-KR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FindSeiviceImpl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</a:t>
            </a:r>
            <a:r>
              <a:rPr lang="en-US" altLang="ko-KR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insertStudyService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메서드가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책테이블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목차테이블에 정보들을 입력하고 스터디를 생성한다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중복처리 및 트랜잭션처리가 되어있고 예외가 발생하면 모두 롤백 된다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429AB1-1288-4829-9106-C5F64CBD255D}"/>
              </a:ext>
            </a:extLst>
          </p:cNvPr>
          <p:cNvGrpSpPr/>
          <p:nvPr/>
        </p:nvGrpSpPr>
        <p:grpSpPr>
          <a:xfrm>
            <a:off x="318535" y="132080"/>
            <a:ext cx="8506929" cy="4147647"/>
            <a:chOff x="637072" y="304800"/>
            <a:chExt cx="8506929" cy="414764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9BD809D-9880-435C-AD9D-ACC0CC988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09"/>
            <a:stretch/>
          </p:blipFill>
          <p:spPr>
            <a:xfrm>
              <a:off x="637072" y="304800"/>
              <a:ext cx="2494231" cy="414764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336061-FFD0-4467-AAE5-6CBFC43E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1305" y="304800"/>
              <a:ext cx="6012696" cy="4147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9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4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dirty="0"/>
              <a:t>#</a:t>
            </a:r>
            <a:r>
              <a:rPr lang="ko-KR" altLang="en-US"/>
              <a:t>오늘의 기록 </a:t>
            </a:r>
            <a:r>
              <a:rPr lang="en-US" altLang="ko-KR" dirty="0"/>
              <a:t>: </a:t>
            </a:r>
            <a:r>
              <a:rPr lang="ko-KR" altLang="en-US" dirty="0"/>
              <a:t>페이지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26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79" y="3429000"/>
            <a:ext cx="8489641" cy="3141183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목표일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&amp;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디데이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 마쳐야 할 페이지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공부한 페이지수 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/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페이지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전체 진행률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오늘의 진도를 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100%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한 진행률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초과달성한 부분은 노란색으로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달성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초과달성 별로 여러가지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이모티콘과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메세지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랜덤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 후 입력페이지로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리다이렉트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BB05C6-6248-467D-BB3A-F734CCC4D691}"/>
              </a:ext>
            </a:extLst>
          </p:cNvPr>
          <p:cNvGrpSpPr/>
          <p:nvPr/>
        </p:nvGrpSpPr>
        <p:grpSpPr>
          <a:xfrm>
            <a:off x="414126" y="287817"/>
            <a:ext cx="8315745" cy="2835001"/>
            <a:chOff x="188347" y="593999"/>
            <a:chExt cx="8315745" cy="28350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C2B145-8CDD-48A7-AF00-EFD6CDC4F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14" t="2799" r="23556" b="1976"/>
            <a:stretch/>
          </p:blipFill>
          <p:spPr>
            <a:xfrm>
              <a:off x="188347" y="593999"/>
              <a:ext cx="2907229" cy="283499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3A4845-40DB-4517-B573-67E834CD6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05"/>
            <a:stretch/>
          </p:blipFill>
          <p:spPr>
            <a:xfrm>
              <a:off x="3095576" y="594000"/>
              <a:ext cx="1723204" cy="2835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CE0BA8-6582-4E1F-8A46-497B7CAA0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262" b="7504"/>
            <a:stretch/>
          </p:blipFill>
          <p:spPr>
            <a:xfrm>
              <a:off x="4818780" y="593999"/>
              <a:ext cx="1962107" cy="2835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428D7A0-8598-4204-9A53-EE5212A34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505"/>
            <a:stretch/>
          </p:blipFill>
          <p:spPr>
            <a:xfrm>
              <a:off x="6780888" y="593999"/>
              <a:ext cx="1723204" cy="2834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26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5238734"/>
            <a:ext cx="8234700" cy="116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계획한 공부량 초과달성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달성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미달성으로 조건을 나누어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progressbar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CSS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제어한다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 입력한 페이지 수가 계획한 페이지 수보다 많으면 계획한 페이지 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초과된 페이지 수 표시하고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초과된 부분은 노란색으로 배경색을 바꾼다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progress-bar</a:t>
            </a:r>
            <a:endParaRPr lang="ko-KR" altLang="en-US" sz="4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B23333-A979-4B89-A78E-2ED0B187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1439587"/>
            <a:ext cx="6451600" cy="369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46340" y="5151120"/>
            <a:ext cx="82347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아직 입력하지 않은 페이지부터 끝 페이지까지 배열에 담는다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#page_picker div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배열을 파라미터로 넣어 페이지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picker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완성한다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(picker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오픈 소스 활용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스크롤이 움직이면 가운데 있는 숫자를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output 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입력한다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</a:t>
            </a:r>
            <a:r>
              <a:rPr lang="ko-KR" altLang="en-US" sz="4200" dirty="0"/>
              <a:t>페이지 </a:t>
            </a:r>
            <a:r>
              <a:rPr lang="en-US" altLang="ko-KR" sz="4200" dirty="0"/>
              <a:t>picker</a:t>
            </a:r>
            <a:endParaRPr sz="4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4811460-3271-406F-88C5-B8E83C6D912B}"/>
              </a:ext>
            </a:extLst>
          </p:cNvPr>
          <p:cNvGrpSpPr/>
          <p:nvPr/>
        </p:nvGrpSpPr>
        <p:grpSpPr>
          <a:xfrm>
            <a:off x="301797" y="1385098"/>
            <a:ext cx="8540405" cy="3643300"/>
            <a:chOff x="368043" y="1649258"/>
            <a:chExt cx="8540405" cy="36433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187A1D-2750-44C4-8201-5E464F93D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05"/>
            <a:stretch/>
          </p:blipFill>
          <p:spPr>
            <a:xfrm>
              <a:off x="368043" y="1660574"/>
              <a:ext cx="2207636" cy="36319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DE2FFE0-8D10-4C68-B9CF-FB87B52B2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5679" y="1649258"/>
              <a:ext cx="6332769" cy="194326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D18510-F542-49DB-91FD-3C32351F5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44"/>
            <a:stretch/>
          </p:blipFill>
          <p:spPr>
            <a:xfrm>
              <a:off x="2575679" y="3592526"/>
              <a:ext cx="6332769" cy="1700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48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2420" y="5151120"/>
            <a:ext cx="82347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 입력 버튼에 </a:t>
            </a:r>
            <a:r>
              <a:rPr lang="en-US" altLang="ko-KR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Swal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 이벤트 부여한다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입력버튼을 눌렀을 때만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Then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구절로 가서 페이지를 서버로 전달한다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 후에는 하루 목표 달성여부에 따라 결과페이지로 이동하고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 뒤 여기로 돌아온다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</a:t>
            </a:r>
            <a:r>
              <a:rPr lang="ko-KR" altLang="en-US" sz="4200" dirty="0"/>
              <a:t>페이지 </a:t>
            </a:r>
            <a:r>
              <a:rPr lang="en-US" altLang="ko-KR" sz="4200" dirty="0"/>
              <a:t>picker</a:t>
            </a:r>
            <a:endParaRPr sz="4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661263-70A0-4954-97F2-CC9D4875FF7F}"/>
              </a:ext>
            </a:extLst>
          </p:cNvPr>
          <p:cNvGrpSpPr/>
          <p:nvPr/>
        </p:nvGrpSpPr>
        <p:grpSpPr>
          <a:xfrm>
            <a:off x="1139151" y="1396414"/>
            <a:ext cx="6865697" cy="3631984"/>
            <a:chOff x="301797" y="1396414"/>
            <a:chExt cx="6865697" cy="36319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187A1D-2750-44C4-8201-5E464F93D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05"/>
            <a:stretch/>
          </p:blipFill>
          <p:spPr>
            <a:xfrm>
              <a:off x="301797" y="1396414"/>
              <a:ext cx="2207636" cy="363198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6B8D5E-EE84-449F-931D-FD9C0907D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9433" y="1396414"/>
              <a:ext cx="4658061" cy="3631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63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4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/>
              <a:t>#북클럽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51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 altLang="en-US" sz="4200" dirty="0"/>
              <a:t>주제 선정</a:t>
            </a:r>
            <a:endParaRPr sz="4200" dirty="0"/>
          </a:p>
        </p:txBody>
      </p:sp>
      <p:pic>
        <p:nvPicPr>
          <p:cNvPr id="4" name="Google Shape;153;p1" descr="가을은 독서의 계절 이라고 하는데, 코로나19로 거리두기가 계속됐던 올해는 독서의 계절이 따로 없었던 것 같습니다.  실제로 올해 한국 소설 판매량이 지난해보다 30%나 늘었다고 하는데요.  https://imnews.imbc.com/replay/2020/nwdesk/article/5943353_32524.html  #코로나19 #독서 #서점">
            <a:hlinkClick r:id="rId3"/>
            <a:extLst>
              <a:ext uri="{FF2B5EF4-FFF2-40B4-BE49-F238E27FC236}">
                <a16:creationId xmlns:a16="http://schemas.microsoft.com/office/drawing/2014/main" id="{A380B724-0E2F-412C-B8BF-6745F5EFDA9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t="12750" b="13497"/>
          <a:stretch/>
        </p:blipFill>
        <p:spPr>
          <a:xfrm>
            <a:off x="4038847" y="3572423"/>
            <a:ext cx="4824599" cy="2880000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schemeClr val="accent6">
                <a:lumMod val="50000"/>
                <a:alpha val="40000"/>
              </a:schemeClr>
            </a:outerShdw>
          </a:effectLst>
        </p:spPr>
      </p:pic>
      <p:pic>
        <p:nvPicPr>
          <p:cNvPr id="5" name="Google Shape;159;p3" descr="✻ 강연자의 강연 소개 : 하고 싶은 것이 생겨서 목표를 세웠지만, 생각만 하다 흐지부지 미루게 되고 결국 포기한 적. 다들 한번 쯤 경험하신 적 있으시죠? 몇번이나 그런 경험이 반복되었다고 해도 이제는 걱정마세요. '세바시 100만 조회수 강연자' 김경일 교수가 여러분께 목표를 이루는 가장 확실한 계획의 기술을 전합니다. 이제부터는 원하는 목표를 다 이루고 꽃길 걷는 내 모습을 기대하셔도 좋습니다!  🔥 세바시 멤버십에 가입하세요. 더 깊고 유용한 강연 콘텐츠를 만날 수 있습니다  http://bit.ly/2URQKU4  ✻ 김경일 강연자의 강연 섭외는 여기로 문의주세요! ☞ https://sebasi.co.kr/speaker/349 ✻ 강연 영상이 올라올 때마다 보고 싶다면 지금 클릭(알람설정)!  ☞ http://bit.ly/2odEydm  ✻ 가장 빠른 세바시 강연회 신청 https://apply.sebasi.co.kr ✻ 내 삶을 위한 더 깊은 공부, 세바시 클래스 https://class.sebasi.co.kr ✻ 세바시 홈페이지에서 강연회와 연사들의 다양한 강의를 만나보세요! ☞ http://www.sebasi.co.kr  페이스북 페이지 | http://www.facebook.com/sebasi15 인스타그램 | http://www.instagram.com/sebasi15/ 카카오스토리 | http://story.kakao.com/ch/sebasi  ✻ 세바시 강연 콘텐츠의 저작권은 ‘(주)세상을바꾸는시간15분’에 있습니다. 영상 및 오디오의 불법 다운로드 및 재업로드, 재가공 등의 행위는 법적으로 금지되어 있습니다.">
            <a:hlinkClick r:id="rId5"/>
            <a:extLst>
              <a:ext uri="{FF2B5EF4-FFF2-40B4-BE49-F238E27FC236}">
                <a16:creationId xmlns:a16="http://schemas.microsoft.com/office/drawing/2014/main" id="{6F530DD9-D87C-4850-A806-51488DD8A9E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t="13262" b="12815"/>
          <a:stretch/>
        </p:blipFill>
        <p:spPr>
          <a:xfrm>
            <a:off x="280554" y="1580225"/>
            <a:ext cx="4824000" cy="2880000"/>
          </a:xfrm>
          <a:prstGeom prst="rect">
            <a:avLst/>
          </a:prstGeom>
          <a:noFill/>
          <a:ln>
            <a:noFill/>
          </a:ln>
          <a:effectLst>
            <a:outerShdw blurRad="50800" dist="76200" dir="5400000" algn="t" rotWithShape="0">
              <a:schemeClr val="accent6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636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08A2490-D0C0-40E0-8133-EF4764632407}"/>
              </a:ext>
            </a:extLst>
          </p:cNvPr>
          <p:cNvGrpSpPr/>
          <p:nvPr/>
        </p:nvGrpSpPr>
        <p:grpSpPr>
          <a:xfrm>
            <a:off x="226463" y="514643"/>
            <a:ext cx="8691071" cy="3056400"/>
            <a:chOff x="221915" y="814560"/>
            <a:chExt cx="8691071" cy="3056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A8CBA3-9901-4824-AA11-D4CB4FF57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915" y="814560"/>
              <a:ext cx="5433600" cy="3056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629E972-DB2E-4648-8F50-7E5DAF63C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20" t="10519" r="9420" b="8297"/>
            <a:stretch/>
          </p:blipFill>
          <p:spPr>
            <a:xfrm>
              <a:off x="5661121" y="814560"/>
              <a:ext cx="1717830" cy="3056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C7D0AC-7CAE-4E7F-B7A8-3AA72B510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51"/>
            <a:stretch/>
          </p:blipFill>
          <p:spPr>
            <a:xfrm>
              <a:off x="7378951" y="814560"/>
              <a:ext cx="1534035" cy="3056400"/>
            </a:xfrm>
            <a:prstGeom prst="rect">
              <a:avLst/>
            </a:prstGeom>
          </p:spPr>
        </p:pic>
      </p:grpSp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79" y="3875811"/>
            <a:ext cx="8489641" cy="2467546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책별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게시판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책 리스트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정렬 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게시판 검색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 검색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 좋아요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베스트 댓글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16009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4623815"/>
            <a:ext cx="8234700" cy="2049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검색창에 글자 입력할 때마다 해당 글자가 포함된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찾아서 표시한다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나머지는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hide()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검색값을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지우면 다시 모든 게시판들이 나타나고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이벤트가 초기화 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스크롤 애니메이션도 초기화해준다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메인 페이지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ED1A05-16FE-445A-827B-1870539E8D2B}"/>
              </a:ext>
            </a:extLst>
          </p:cNvPr>
          <p:cNvGrpSpPr/>
          <p:nvPr/>
        </p:nvGrpSpPr>
        <p:grpSpPr>
          <a:xfrm>
            <a:off x="584200" y="1409354"/>
            <a:ext cx="7975600" cy="2978706"/>
            <a:chOff x="0" y="1409354"/>
            <a:chExt cx="7975600" cy="29787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F96F44-C681-4430-A3E9-505B8C43F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895"/>
            <a:stretch/>
          </p:blipFill>
          <p:spPr>
            <a:xfrm>
              <a:off x="1793296" y="1409354"/>
              <a:ext cx="6182304" cy="29787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0FEF99-E6AB-48D7-850F-D1CFF531D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14"/>
            <a:stretch/>
          </p:blipFill>
          <p:spPr>
            <a:xfrm>
              <a:off x="0" y="1409354"/>
              <a:ext cx="1799703" cy="2978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76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4623815"/>
            <a:ext cx="8234700" cy="2049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 스크롤 이벤트</a:t>
            </a:r>
            <a:endParaRPr lang="en-US" altLang="ko-KR"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className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= {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}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정렬 용도</a:t>
            </a:r>
            <a:endParaRPr lang="en-US" altLang="ko-KR"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표시할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class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만 이름을 파라미터로 받아서 해당 클래스만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되어 있는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들만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81A472-64B5-423B-8DA5-1ABFCDED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84999"/>
            <a:ext cx="7680960" cy="41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5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4623815"/>
            <a:ext cx="8234700" cy="2049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정렬 필터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Json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형식으로 받은 </a:t>
            </a:r>
            <a:r>
              <a:rPr lang="ko-KR" altLang="en-US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책리스트와 화면에 나타난 전체책을 비교해 일치하는 것만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하고 나머지는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hide()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새로 정렬한 뒤 해당책들만 다시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이벤트를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이전 스크롤 이벤트는 제거한다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17543F5-766D-47DB-A2F9-12F007933916}"/>
              </a:ext>
            </a:extLst>
          </p:cNvPr>
          <p:cNvGrpSpPr/>
          <p:nvPr/>
        </p:nvGrpSpPr>
        <p:grpSpPr>
          <a:xfrm>
            <a:off x="721583" y="184999"/>
            <a:ext cx="7700834" cy="4268260"/>
            <a:chOff x="721583" y="184999"/>
            <a:chExt cx="7700834" cy="42682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40F27B2-5A3F-4869-A76E-0BC4A193D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74"/>
            <a:stretch/>
          </p:blipFill>
          <p:spPr>
            <a:xfrm>
              <a:off x="3121279" y="184999"/>
              <a:ext cx="5301138" cy="42682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7E9D19-2F9A-4EE4-873E-BC21CC452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583" y="184999"/>
              <a:ext cx="2399696" cy="4268260"/>
            </a:xfrm>
            <a:prstGeom prst="rect">
              <a:avLst/>
            </a:prstGeom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3EC40E0F-5344-4135-BC99-AD37521A2B4C}"/>
              </a:ext>
            </a:extLst>
          </p:cNvPr>
          <p:cNvSpPr/>
          <p:nvPr/>
        </p:nvSpPr>
        <p:spPr>
          <a:xfrm>
            <a:off x="1199055" y="1468628"/>
            <a:ext cx="481584" cy="3677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5050880"/>
            <a:ext cx="8234700" cy="11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기본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게시글을 표시한다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 클릭하면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더 가져와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게시판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A11C9E-2C0D-4E19-ACE5-3961DC8E1259}"/>
              </a:ext>
            </a:extLst>
          </p:cNvPr>
          <p:cNvGrpSpPr/>
          <p:nvPr/>
        </p:nvGrpSpPr>
        <p:grpSpPr>
          <a:xfrm>
            <a:off x="563084" y="1584040"/>
            <a:ext cx="8017831" cy="3056400"/>
            <a:chOff x="738264" y="1370507"/>
            <a:chExt cx="8017831" cy="30564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88FD77-AEB6-4341-BF56-45495EFE7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20" t="10519" r="9420" b="8297"/>
            <a:stretch/>
          </p:blipFill>
          <p:spPr>
            <a:xfrm>
              <a:off x="738264" y="1370507"/>
              <a:ext cx="1717830" cy="3056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4A272A-616B-4931-B5E3-FBDD98C98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6094" y="1370507"/>
              <a:ext cx="6300001" cy="305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2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5050880"/>
            <a:ext cx="8234700" cy="156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본문내용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추천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베스트댓글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좋아요 버튼 클릭하면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서버에 추천 수 업데이트 후 즉시 화면에 반영한다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유저당 한 게시글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댓글에는 한 번의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추천만 줄 수 있으며 다시 누르면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좋아요가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취소된다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게시글</a:t>
            </a:r>
            <a:endParaRPr sz="4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49ED5E-36F0-407F-9D29-D21B904A9AB5}"/>
              </a:ext>
            </a:extLst>
          </p:cNvPr>
          <p:cNvGrpSpPr/>
          <p:nvPr/>
        </p:nvGrpSpPr>
        <p:grpSpPr>
          <a:xfrm>
            <a:off x="1150602" y="1577218"/>
            <a:ext cx="6842795" cy="3070044"/>
            <a:chOff x="1342417" y="1584040"/>
            <a:chExt cx="6842795" cy="30700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58088B-6A52-4AA6-AD0E-F9FD4D728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51"/>
            <a:stretch/>
          </p:blipFill>
          <p:spPr>
            <a:xfrm>
              <a:off x="1342417" y="1597684"/>
              <a:ext cx="1534035" cy="3056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72D09A-9337-4A52-BBEB-C99C24CF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6452" y="1584040"/>
              <a:ext cx="5308760" cy="3070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4646549"/>
            <a:ext cx="8234700" cy="210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세션의 유저의 좋아요 정보를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DB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받아와서 현재 </a:t>
            </a:r>
            <a:r>
              <a:rPr lang="ko-KR" altLang="en-US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게시글에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추천을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했는지 </a:t>
            </a:r>
            <a:r>
              <a:rPr lang="ko-KR" altLang="en-US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안했는지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나타내 준다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추천했으면 녹색으로 표시한다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세션의 유저가 좋아요 누른 글번호와 현재 글번호를 </a:t>
            </a:r>
            <a:r>
              <a:rPr lang="en-US" altLang="ko-KR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forEach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대조해서 찾는다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게시글</a:t>
            </a:r>
            <a:endParaRPr sz="4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735C8-E359-4339-9721-C942D86D0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3" y="1577930"/>
            <a:ext cx="8515254" cy="30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4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dirty="0"/>
              <a:t>#</a:t>
            </a:r>
            <a:r>
              <a:rPr lang="ko-KR" altLang="en-US"/>
              <a:t>실시간 알림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5565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79" y="3823808"/>
            <a:ext cx="8489641" cy="2440192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 모양 아이콘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알림 표시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알림 개수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문의 알림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클릭 시 해당 페이지로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읽은 알림 제거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A458E7-0138-4BC0-9B1E-A325BB9D23DF}"/>
              </a:ext>
            </a:extLst>
          </p:cNvPr>
          <p:cNvGrpSpPr>
            <a:grpSpLocks noChangeAspect="1"/>
          </p:cNvGrpSpPr>
          <p:nvPr/>
        </p:nvGrpSpPr>
        <p:grpSpPr>
          <a:xfrm>
            <a:off x="327179" y="594000"/>
            <a:ext cx="8489640" cy="2835000"/>
            <a:chOff x="327179" y="826770"/>
            <a:chExt cx="8363106" cy="2835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EEF293-293C-427B-8205-A3F2DBD5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179" y="826770"/>
              <a:ext cx="5040000" cy="2835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4AA4E9-DB75-4655-B29E-BDC0BB178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71"/>
            <a:stretch/>
          </p:blipFill>
          <p:spPr>
            <a:xfrm>
              <a:off x="6987950" y="826770"/>
              <a:ext cx="1702335" cy="2835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296A15E-3A6A-47C1-893D-F4E6CC447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23"/>
            <a:stretch/>
          </p:blipFill>
          <p:spPr>
            <a:xfrm>
              <a:off x="5288304" y="826770"/>
              <a:ext cx="1699646" cy="28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9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49" y="4194633"/>
            <a:ext cx="8234700" cy="210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Jstl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현재 세션에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로그인 중인지 검사한다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 수가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이거나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아닌 경우로 나누어 어떤 아이콘을 표시할지 결정한다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건수가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아닌 경우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알림이 있는 경우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: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종모양에 녹색 불빛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건수가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 경우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알림이 없는 경우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종모양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</a:t>
            </a:r>
            <a:r>
              <a:rPr lang="ko-KR" altLang="en-US" sz="4200" dirty="0"/>
              <a:t>알림 아이콘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597076-6F6A-46D3-8CE3-5564CF49F7B3}"/>
              </a:ext>
            </a:extLst>
          </p:cNvPr>
          <p:cNvGrpSpPr/>
          <p:nvPr/>
        </p:nvGrpSpPr>
        <p:grpSpPr>
          <a:xfrm>
            <a:off x="254401" y="1736914"/>
            <a:ext cx="8635194" cy="1894405"/>
            <a:chOff x="280553" y="1670757"/>
            <a:chExt cx="8635194" cy="189440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6AF441-437B-4CC4-801B-F4B2060E9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554" y="2211451"/>
              <a:ext cx="8635193" cy="135371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797220F-56E8-40A3-984D-9843A2B7E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59" t="8757" r="1350" b="-20083"/>
            <a:stretch/>
          </p:blipFill>
          <p:spPr>
            <a:xfrm>
              <a:off x="280553" y="1670757"/>
              <a:ext cx="8635193" cy="611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78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 altLang="en-US" sz="4200" dirty="0"/>
              <a:t>주제 선정</a:t>
            </a:r>
            <a:endParaRPr sz="4200" dirty="0"/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7AB57C07-25EB-46FF-A351-9687F1CC7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673296"/>
              </p:ext>
            </p:extLst>
          </p:nvPr>
        </p:nvGraphicFramePr>
        <p:xfrm>
          <a:off x="1268026" y="1938538"/>
          <a:ext cx="787597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9183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49" y="4811696"/>
            <a:ext cx="8234700" cy="172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알림 크기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en-US" altLang="ko-KR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notiSize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요청한다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setInterval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이용해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5000ms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마다 주기적으로 알림 크기를 요청한다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5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초마다 세션에 저장된 알림 크기를 갱신한다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583BEC-E0EE-4A8A-9FFA-6E548ADA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08" y="325121"/>
            <a:ext cx="6924583" cy="42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4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dirty="0"/>
              <a:t>#</a:t>
            </a:r>
            <a:r>
              <a:rPr lang="ko-KR" altLang="en-US"/>
              <a:t>네이버 </a:t>
            </a:r>
            <a:r>
              <a:rPr lang="en-US" altLang="ko-KR" dirty="0"/>
              <a:t>micro </a:t>
            </a:r>
            <a:r>
              <a:rPr lang="ko-KR" altLang="en-US" dirty="0"/>
              <a:t>서버 배포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541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67E3259-C640-4537-BB32-B1101F72241D}"/>
              </a:ext>
            </a:extLst>
          </p:cNvPr>
          <p:cNvGrpSpPr/>
          <p:nvPr/>
        </p:nvGrpSpPr>
        <p:grpSpPr>
          <a:xfrm>
            <a:off x="425364" y="1173600"/>
            <a:ext cx="8293272" cy="3866695"/>
            <a:chOff x="425364" y="1416505"/>
            <a:chExt cx="8293272" cy="38666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A7CEF49-B9FF-4D49-9949-1B56332F2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78"/>
            <a:stretch/>
          </p:blipFill>
          <p:spPr>
            <a:xfrm>
              <a:off x="425364" y="1416505"/>
              <a:ext cx="8293272" cy="386669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C2C31F5-491E-43EE-B6E4-874C975C5418}"/>
                </a:ext>
              </a:extLst>
            </p:cNvPr>
            <p:cNvSpPr/>
            <p:nvPr/>
          </p:nvSpPr>
          <p:spPr>
            <a:xfrm>
              <a:off x="6797040" y="3693160"/>
              <a:ext cx="518160" cy="106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4DF96F-B3E9-45D1-ABD9-94F00E7AF3F7}"/>
                </a:ext>
              </a:extLst>
            </p:cNvPr>
            <p:cNvSpPr/>
            <p:nvPr/>
          </p:nvSpPr>
          <p:spPr>
            <a:xfrm flipV="1">
              <a:off x="7732438" y="3680460"/>
              <a:ext cx="320040" cy="106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Google Shape;462;p35">
            <a:extLst>
              <a:ext uri="{FF2B5EF4-FFF2-40B4-BE49-F238E27FC236}">
                <a16:creationId xmlns:a16="http://schemas.microsoft.com/office/drawing/2014/main" id="{90B7425E-AA41-4424-AEA1-9DBD9B602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ko-KR" sz="4200" dirty="0"/>
              <a:t>#http://bookery.live</a:t>
            </a:r>
            <a:endParaRPr sz="4200" dirty="0"/>
          </a:p>
        </p:txBody>
      </p:sp>
      <p:sp>
        <p:nvSpPr>
          <p:cNvPr id="12" name="Google Shape;225;p10">
            <a:extLst>
              <a:ext uri="{FF2B5EF4-FFF2-40B4-BE49-F238E27FC236}">
                <a16:creationId xmlns:a16="http://schemas.microsoft.com/office/drawing/2014/main" id="{52532CA4-D0CB-456E-BF85-4AA8B84176E3}"/>
              </a:ext>
            </a:extLst>
          </p:cNvPr>
          <p:cNvSpPr txBox="1"/>
          <p:nvPr/>
        </p:nvSpPr>
        <p:spPr>
          <a:xfrm>
            <a:off x="425364" y="5149049"/>
            <a:ext cx="8293272" cy="160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공인 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IP, “</a:t>
            </a:r>
            <a:r>
              <a:rPr lang="en-US" altLang="ko-KR" sz="1500" b="0" i="0" u="none" strike="noStrike" cap="none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bookery.live</a:t>
            </a:r>
            <a:r>
              <a:rPr lang="en-US" altLang="ko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” </a:t>
            </a:r>
            <a:r>
              <a:rPr lang="ko-KR" altLang="en-US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도메인 구매</a:t>
            </a:r>
            <a:endParaRPr lang="en-US" altLang="ko-KR"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DNS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서버 연결 및 네이버 서버에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프로젝트 배포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(putty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터미널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WinScp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SSL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인증 등 추가적으로 돈이 들어가는 부분은 금전적인 이유로 하지 않음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316162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ore-KR" sz="4800" b="1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“북커리가 당신의 성공적인 자기주도 학습을 응원합니다.”</a:t>
            </a:r>
            <a:endParaRPr sz="3100" b="1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1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1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ore-KR" sz="2300" b="0" i="0" u="none" strike="noStrike" cap="none" dirty="0">
                <a:solidFill>
                  <a:srgbClr val="49644D"/>
                </a:solidFill>
                <a:latin typeface="Nanum Gothic"/>
                <a:ea typeface="Nanum Gothic"/>
                <a:cs typeface="Nanum Gothic"/>
                <a:sym typeface="Nanum Gothic"/>
              </a:rPr>
              <a:t>지금 주소창에 bookery.live 를 입력하세요.</a:t>
            </a:r>
            <a:endParaRPr sz="2300" b="0" i="0" u="none" strike="noStrike" cap="none" dirty="0">
              <a:solidFill>
                <a:srgbClr val="4964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3">
            <a:alphaModFix/>
          </a:blip>
          <a:srcRect b="15539"/>
          <a:stretch/>
        </p:blipFill>
        <p:spPr>
          <a:xfrm>
            <a:off x="1485900" y="5014800"/>
            <a:ext cx="6172200" cy="8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280550" y="452429"/>
            <a:ext cx="82347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ore-KR" sz="4200"/>
              <a:t>epilogue 1 - Tools &amp; Libs</a:t>
            </a:r>
            <a:endParaRPr sz="4200"/>
          </a:p>
        </p:txBody>
      </p:sp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6877700" y="1395925"/>
            <a:ext cx="22662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2000" b="1">
                <a:solidFill>
                  <a:srgbClr val="49644D"/>
                </a:solidFill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endParaRPr sz="2000" b="1">
              <a:solidFill>
                <a:srgbClr val="49644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33"/>
          <p:cNvSpPr txBox="1">
            <a:spLocks noGrp="1"/>
          </p:cNvSpPr>
          <p:nvPr>
            <p:ph type="body" idx="1"/>
          </p:nvPr>
        </p:nvSpPr>
        <p:spPr>
          <a:xfrm>
            <a:off x="0" y="4026075"/>
            <a:ext cx="65664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2000" b="1">
                <a:solidFill>
                  <a:srgbClr val="49644D"/>
                </a:solidFill>
                <a:latin typeface="Courier New"/>
                <a:ea typeface="Courier New"/>
                <a:cs typeface="Courier New"/>
                <a:sym typeface="Courier New"/>
              </a:rPr>
              <a:t>Back-End</a:t>
            </a:r>
            <a:endParaRPr sz="2000" b="1">
              <a:solidFill>
                <a:srgbClr val="49644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2" name="Google Shape;38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191" y="5712423"/>
            <a:ext cx="812006" cy="69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0515" y="4743999"/>
            <a:ext cx="966375" cy="6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3809" y="4726036"/>
            <a:ext cx="656921" cy="640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2780" y="4667684"/>
            <a:ext cx="966366" cy="75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42012" y="5858638"/>
            <a:ext cx="1323613" cy="392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61139" y="4549710"/>
            <a:ext cx="497398" cy="99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20732" y="5619456"/>
            <a:ext cx="668808" cy="79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86496" y="5809105"/>
            <a:ext cx="1106489" cy="50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4205" y="5826738"/>
            <a:ext cx="147839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7389" y="4625511"/>
            <a:ext cx="820986" cy="84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40118" y="4681297"/>
            <a:ext cx="474057" cy="73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2213510">
            <a:off x="6055354" y="4743520"/>
            <a:ext cx="183076" cy="60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49259" y="2026772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641" y="2026790"/>
            <a:ext cx="760017" cy="83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54192" y="2026762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 rotWithShape="1">
          <a:blip r:embed="rId17">
            <a:alphaModFix/>
          </a:blip>
          <a:srcRect l="11266" t="37910" r="11721" b="36119"/>
          <a:stretch/>
        </p:blipFill>
        <p:spPr>
          <a:xfrm>
            <a:off x="3149763" y="2217995"/>
            <a:ext cx="1335600" cy="47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384663" y="2029711"/>
            <a:ext cx="667377" cy="79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1024" y="3113023"/>
            <a:ext cx="1105520" cy="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 rotWithShape="1">
          <a:blip r:embed="rId20">
            <a:alphaModFix/>
          </a:blip>
          <a:srcRect r="64782"/>
          <a:stretch/>
        </p:blipFill>
        <p:spPr>
          <a:xfrm>
            <a:off x="5744524" y="2180828"/>
            <a:ext cx="922733" cy="5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 rotWithShape="1">
          <a:blip r:embed="rId21">
            <a:alphaModFix/>
          </a:blip>
          <a:srcRect l="30090" r="29622"/>
          <a:stretch/>
        </p:blipFill>
        <p:spPr>
          <a:xfrm>
            <a:off x="93657" y="2997718"/>
            <a:ext cx="639037" cy="8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 rotWithShape="1">
          <a:blip r:embed="rId22">
            <a:alphaModFix/>
          </a:blip>
          <a:srcRect l="21203" r="18727"/>
          <a:stretch/>
        </p:blipFill>
        <p:spPr>
          <a:xfrm>
            <a:off x="5339816" y="3382623"/>
            <a:ext cx="1299801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821846" y="3131820"/>
            <a:ext cx="1190962" cy="6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>
            <a:spLocks noGrp="1"/>
          </p:cNvSpPr>
          <p:nvPr>
            <p:ph type="body" idx="1"/>
          </p:nvPr>
        </p:nvSpPr>
        <p:spPr>
          <a:xfrm>
            <a:off x="0" y="1395925"/>
            <a:ext cx="68502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2000" b="1">
                <a:solidFill>
                  <a:srgbClr val="49644D"/>
                </a:solidFill>
                <a:latin typeface="Courier New"/>
                <a:ea typeface="Courier New"/>
                <a:cs typeface="Courier New"/>
                <a:sym typeface="Courier New"/>
              </a:rPr>
              <a:t>Front-End</a:t>
            </a:r>
            <a:endParaRPr sz="2000" b="1">
              <a:solidFill>
                <a:srgbClr val="49644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33"/>
          <p:cNvSpPr txBox="1">
            <a:spLocks noGrp="1"/>
          </p:cNvSpPr>
          <p:nvPr>
            <p:ph type="body" idx="1"/>
          </p:nvPr>
        </p:nvSpPr>
        <p:spPr>
          <a:xfrm>
            <a:off x="6593700" y="4026075"/>
            <a:ext cx="25500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2000" b="1">
                <a:solidFill>
                  <a:srgbClr val="49644D"/>
                </a:solidFill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endParaRPr sz="2000" b="1">
              <a:solidFill>
                <a:srgbClr val="49644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707763" y="6181015"/>
            <a:ext cx="1479599" cy="22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 rotWithShape="1">
          <a:blip r:embed="rId25">
            <a:alphaModFix/>
          </a:blip>
          <a:srcRect l="7670" t="37139" r="63784" b="51668"/>
          <a:stretch/>
        </p:blipFill>
        <p:spPr>
          <a:xfrm>
            <a:off x="4140050" y="3285225"/>
            <a:ext cx="1102334" cy="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996688" y="3085452"/>
            <a:ext cx="901750" cy="7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 rotWithShape="1">
          <a:blip r:embed="rId27">
            <a:alphaModFix/>
          </a:blip>
          <a:srcRect l="11378"/>
          <a:stretch/>
        </p:blipFill>
        <p:spPr>
          <a:xfrm>
            <a:off x="7126005" y="1896488"/>
            <a:ext cx="1769574" cy="28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302229" y="2265775"/>
            <a:ext cx="1411401" cy="30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374138" y="2658950"/>
            <a:ext cx="1267582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707775" y="4602541"/>
            <a:ext cx="526450" cy="58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3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8049013" y="5491487"/>
            <a:ext cx="939600" cy="39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3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7480850" y="4554025"/>
            <a:ext cx="680076" cy="68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3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735878" y="5267092"/>
            <a:ext cx="1152000" cy="83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376633" y="5991725"/>
            <a:ext cx="612000" cy="5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3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21268" y="4458666"/>
            <a:ext cx="922725" cy="87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583075" y="1908213"/>
            <a:ext cx="990000" cy="9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3655172" y="5744398"/>
            <a:ext cx="631722" cy="63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3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153772" y="3246973"/>
            <a:ext cx="8349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3"/>
          <p:cNvPicPr preferRelativeResize="0"/>
          <p:nvPr/>
        </p:nvPicPr>
        <p:blipFill rotWithShape="1">
          <a:blip r:embed="rId39">
            <a:alphaModFix/>
          </a:blip>
          <a:srcRect l="4994" t="50946" r="4523" b="16707"/>
          <a:stretch/>
        </p:blipFill>
        <p:spPr>
          <a:xfrm>
            <a:off x="7986025" y="3119775"/>
            <a:ext cx="1065600" cy="64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236292" y="3019817"/>
            <a:ext cx="1403345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>
            <a:spLocks noGrp="1"/>
          </p:cNvSpPr>
          <p:nvPr>
            <p:ph type="body" idx="1"/>
          </p:nvPr>
        </p:nvSpPr>
        <p:spPr>
          <a:xfrm>
            <a:off x="2453475" y="1951900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3000">
                <a:solidFill>
                  <a:srgbClr val="BE45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184</a:t>
            </a:r>
            <a:endParaRPr sz="3000">
              <a:solidFill>
                <a:srgbClr val="BE45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merge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9" name="Google Shape;429;p34"/>
          <p:cNvSpPr txBox="1">
            <a:spLocks noGrp="1"/>
          </p:cNvSpPr>
          <p:nvPr>
            <p:ph type="body" idx="1"/>
          </p:nvPr>
        </p:nvSpPr>
        <p:spPr>
          <a:xfrm>
            <a:off x="3890250" y="1499550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3000">
                <a:solidFill>
                  <a:srgbClr val="F0734A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endParaRPr sz="3000">
              <a:solidFill>
                <a:srgbClr val="F0734A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members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0" name="Google Shape;430;p34"/>
          <p:cNvSpPr txBox="1">
            <a:spLocks noGrp="1"/>
          </p:cNvSpPr>
          <p:nvPr>
            <p:ph type="body" idx="1"/>
          </p:nvPr>
        </p:nvSpPr>
        <p:spPr>
          <a:xfrm>
            <a:off x="976100" y="2783225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3000">
                <a:solidFill>
                  <a:srgbClr val="225EB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459</a:t>
            </a:r>
            <a:endParaRPr sz="3000">
              <a:solidFill>
                <a:srgbClr val="225EB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commits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1" name="Google Shape;431;p34"/>
          <p:cNvSpPr txBox="1">
            <a:spLocks noGrp="1"/>
          </p:cNvSpPr>
          <p:nvPr>
            <p:ph type="body" idx="1"/>
          </p:nvPr>
        </p:nvSpPr>
        <p:spPr>
          <a:xfrm>
            <a:off x="127250" y="4134946"/>
            <a:ext cx="16977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3000">
                <a:solidFill>
                  <a:srgbClr val="4F499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20,780</a:t>
            </a:r>
            <a:endParaRPr sz="3000">
              <a:solidFill>
                <a:srgbClr val="4F499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lines of codes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2" name="Google Shape;432;p34"/>
          <p:cNvSpPr txBox="1">
            <a:spLocks noGrp="1"/>
          </p:cNvSpPr>
          <p:nvPr>
            <p:ph type="body" idx="1"/>
          </p:nvPr>
        </p:nvSpPr>
        <p:spPr>
          <a:xfrm>
            <a:off x="5145025" y="1951900"/>
            <a:ext cx="19161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2600">
                <a:solidFill>
                  <a:srgbClr val="F39F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17,543</a:t>
            </a:r>
            <a:endParaRPr sz="2600">
              <a:solidFill>
                <a:srgbClr val="F39F38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lines of kakaotalk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3" name="Google Shape;433;p34"/>
          <p:cNvSpPr txBox="1">
            <a:spLocks noGrp="1"/>
          </p:cNvSpPr>
          <p:nvPr>
            <p:ph type="body" idx="1"/>
          </p:nvPr>
        </p:nvSpPr>
        <p:spPr>
          <a:xfrm>
            <a:off x="6492125" y="2783218"/>
            <a:ext cx="2256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3000">
                <a:solidFill>
                  <a:srgbClr val="2F75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1,133</a:t>
            </a:r>
            <a:endParaRPr sz="3000">
              <a:solidFill>
                <a:srgbClr val="2F75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hours of teamwork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4" name="Google Shape;434;p34"/>
          <p:cNvSpPr txBox="1">
            <a:spLocks noGrp="1"/>
          </p:cNvSpPr>
          <p:nvPr>
            <p:ph type="body" idx="1"/>
          </p:nvPr>
        </p:nvSpPr>
        <p:spPr>
          <a:xfrm>
            <a:off x="6914500" y="4134938"/>
            <a:ext cx="20274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2900">
                <a:solidFill>
                  <a:srgbClr val="3080F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1,510</a:t>
            </a:r>
            <a:endParaRPr sz="2900">
              <a:solidFill>
                <a:srgbClr val="3080F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man-hours invested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435" name="Google Shape;435;p34"/>
          <p:cNvGrpSpPr/>
          <p:nvPr/>
        </p:nvGrpSpPr>
        <p:grpSpPr>
          <a:xfrm flipH="1">
            <a:off x="8863450" y="0"/>
            <a:ext cx="280556" cy="6857614"/>
            <a:chOff x="0" y="0"/>
            <a:chExt cx="423097" cy="7819400"/>
          </a:xfrm>
        </p:grpSpPr>
        <p:pic>
          <p:nvPicPr>
            <p:cNvPr id="436" name="Google Shape;436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4"/>
          <p:cNvGrpSpPr/>
          <p:nvPr/>
        </p:nvGrpSpPr>
        <p:grpSpPr>
          <a:xfrm rot="5400000" flipH="1">
            <a:off x="4427409" y="2343489"/>
            <a:ext cx="258766" cy="8770239"/>
            <a:chOff x="0" y="0"/>
            <a:chExt cx="423097" cy="7819400"/>
          </a:xfrm>
        </p:grpSpPr>
        <p:pic>
          <p:nvPicPr>
            <p:cNvPr id="439" name="Google Shape;439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" name="Google Shape;441;p34"/>
          <p:cNvGrpSpPr/>
          <p:nvPr/>
        </p:nvGrpSpPr>
        <p:grpSpPr>
          <a:xfrm>
            <a:off x="0" y="0"/>
            <a:ext cx="280556" cy="6857614"/>
            <a:chOff x="0" y="0"/>
            <a:chExt cx="423097" cy="7819400"/>
          </a:xfrm>
        </p:grpSpPr>
        <p:pic>
          <p:nvPicPr>
            <p:cNvPr id="442" name="Google Shape;442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4" name="Google Shape;444;p34"/>
          <p:cNvGrpSpPr/>
          <p:nvPr/>
        </p:nvGrpSpPr>
        <p:grpSpPr>
          <a:xfrm rot="5400000">
            <a:off x="4427409" y="-4255736"/>
            <a:ext cx="258766" cy="8770239"/>
            <a:chOff x="0" y="0"/>
            <a:chExt cx="423097" cy="7819400"/>
          </a:xfrm>
        </p:grpSpPr>
        <p:pic>
          <p:nvPicPr>
            <p:cNvPr id="445" name="Google Shape;445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34"/>
          <p:cNvSpPr txBox="1">
            <a:spLocks noGrp="1"/>
          </p:cNvSpPr>
          <p:nvPr>
            <p:ph type="title"/>
          </p:nvPr>
        </p:nvSpPr>
        <p:spPr>
          <a:xfrm>
            <a:off x="280550" y="453600"/>
            <a:ext cx="8661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sz="4200"/>
              <a:t>epilogue 2 - Summary Infographics</a:t>
            </a:r>
            <a:endParaRPr sz="4200"/>
          </a:p>
        </p:txBody>
      </p:sp>
      <p:cxnSp>
        <p:nvCxnSpPr>
          <p:cNvPr id="448" name="Google Shape;448;p34"/>
          <p:cNvCxnSpPr/>
          <p:nvPr/>
        </p:nvCxnSpPr>
        <p:spPr>
          <a:xfrm>
            <a:off x="4598125" y="2451100"/>
            <a:ext cx="46500" cy="34464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49" name="Google Shape;449;p34"/>
          <p:cNvCxnSpPr>
            <a:stCxn id="432" idx="2"/>
          </p:cNvCxnSpPr>
          <p:nvPr/>
        </p:nvCxnSpPr>
        <p:spPr>
          <a:xfrm flipH="1">
            <a:off x="4586575" y="2707900"/>
            <a:ext cx="1516500" cy="31887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0" name="Google Shape;450;p34"/>
          <p:cNvCxnSpPr/>
          <p:nvPr/>
        </p:nvCxnSpPr>
        <p:spPr>
          <a:xfrm>
            <a:off x="3150400" y="2720500"/>
            <a:ext cx="1516500" cy="31887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1" name="Google Shape;451;p34"/>
          <p:cNvCxnSpPr>
            <a:stCxn id="433" idx="2"/>
          </p:cNvCxnSpPr>
          <p:nvPr/>
        </p:nvCxnSpPr>
        <p:spPr>
          <a:xfrm flipH="1">
            <a:off x="4679525" y="3539218"/>
            <a:ext cx="2940600" cy="23613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2" name="Google Shape;452;p34"/>
          <p:cNvCxnSpPr>
            <a:stCxn id="430" idx="2"/>
          </p:cNvCxnSpPr>
          <p:nvPr/>
        </p:nvCxnSpPr>
        <p:spPr>
          <a:xfrm>
            <a:off x="1657850" y="3539225"/>
            <a:ext cx="3017100" cy="23622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3" name="Google Shape;453;p34"/>
          <p:cNvCxnSpPr>
            <a:stCxn id="434" idx="2"/>
          </p:cNvCxnSpPr>
          <p:nvPr/>
        </p:nvCxnSpPr>
        <p:spPr>
          <a:xfrm flipH="1">
            <a:off x="4656400" y="4890938"/>
            <a:ext cx="3271800" cy="10776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4" name="Google Shape;454;p34"/>
          <p:cNvCxnSpPr>
            <a:stCxn id="431" idx="2"/>
          </p:cNvCxnSpPr>
          <p:nvPr/>
        </p:nvCxnSpPr>
        <p:spPr>
          <a:xfrm>
            <a:off x="976100" y="4890946"/>
            <a:ext cx="3738600" cy="11241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455" name="Google Shape;45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6388" y="3691625"/>
            <a:ext cx="4283691" cy="28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sz="4200" dirty="0"/>
              <a:t>epilogue 3 - Reflection... </a:t>
            </a:r>
            <a:endParaRPr sz="4200" dirty="0"/>
          </a:p>
        </p:txBody>
      </p:sp>
      <p:sp>
        <p:nvSpPr>
          <p:cNvPr id="465" name="Google Shape;465;p35"/>
          <p:cNvSpPr txBox="1">
            <a:spLocks noGrp="1"/>
          </p:cNvSpPr>
          <p:nvPr>
            <p:ph type="body" idx="1"/>
          </p:nvPr>
        </p:nvSpPr>
        <p:spPr>
          <a:xfrm>
            <a:off x="585142" y="2076607"/>
            <a:ext cx="7973716" cy="4211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ko-KR" altLang="en-US" sz="2000" dirty="0"/>
              <a:t>  프로젝트를 진행하면서 내가 아는 부분은 알려주고 모르는 부분은 배우면서 실력이 많이 늘게 되었습니다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특히</a:t>
            </a:r>
            <a:r>
              <a:rPr lang="en-US" altLang="ko-KR" sz="2000" dirty="0"/>
              <a:t>, DB</a:t>
            </a:r>
            <a:r>
              <a:rPr lang="ko-KR" altLang="en-US" sz="2000" dirty="0"/>
              <a:t>를 어떻게 설계해야 하는 지와 </a:t>
            </a:r>
            <a:r>
              <a:rPr lang="en-US" altLang="ko-KR" sz="2000" dirty="0"/>
              <a:t>View</a:t>
            </a:r>
            <a:r>
              <a:rPr lang="ko-KR" altLang="en-US" sz="2000" dirty="0"/>
              <a:t>를 어떻게 만들어야 하는지에 대해 많이 배웠습니다</a:t>
            </a:r>
            <a:r>
              <a:rPr lang="en-US" altLang="ko-KR" sz="2000" dirty="0"/>
              <a:t>.   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altLang="ko-KR" sz="2000" dirty="0"/>
              <a:t> </a:t>
            </a:r>
            <a:r>
              <a:rPr lang="ko-KR" altLang="en-US" sz="2000" dirty="0"/>
              <a:t>만족스러운 점은 </a:t>
            </a:r>
            <a:r>
              <a:rPr lang="en-US" altLang="ko-KR" sz="2000" dirty="0"/>
              <a:t>4~5</a:t>
            </a:r>
            <a:r>
              <a:rPr lang="ko-KR" altLang="en-US" sz="2000" dirty="0"/>
              <a:t>주라는 짧은 기간이었지만 </a:t>
            </a:r>
            <a:r>
              <a:rPr lang="en-US" altLang="ko-KR" sz="2000" dirty="0"/>
              <a:t>Git</a:t>
            </a:r>
            <a:r>
              <a:rPr lang="ko-KR" altLang="en-US" sz="2000" dirty="0"/>
              <a:t>과 코드리뷰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미팅으로 팀 초기의 목표는 대부분 달성한 것입니다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고쳐 나가야 할 부분이 없진 않지만 주요기능을 모두 완성하였고 작지만 서버에도 배포했습니다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실제로 조원들과 지인들은 </a:t>
            </a:r>
            <a:r>
              <a:rPr lang="ko-KR" altLang="en-US" sz="2000" dirty="0" err="1"/>
              <a:t>북커리를</a:t>
            </a:r>
            <a:r>
              <a:rPr lang="ko-KR" altLang="en-US" sz="2000" dirty="0"/>
              <a:t> 이용하고 있습니다</a:t>
            </a:r>
            <a:r>
              <a:rPr lang="en-US" altLang="ko-KR" sz="2000" dirty="0"/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아쉬운 점으로는 </a:t>
            </a:r>
            <a:r>
              <a:rPr lang="ko-KR" altLang="en-US" sz="2000" dirty="0" err="1"/>
              <a:t>북커리는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네이버북스의</a:t>
            </a:r>
            <a:r>
              <a:rPr lang="ko-KR" altLang="en-US" sz="2000" dirty="0"/>
              <a:t> </a:t>
            </a:r>
            <a:r>
              <a:rPr lang="en-US" altLang="ko-KR" sz="2000" dirty="0"/>
              <a:t>DB</a:t>
            </a:r>
            <a:r>
              <a:rPr lang="ko-KR" altLang="en-US" sz="2000" dirty="0"/>
              <a:t>에 의존적인 부분입니다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지금도 사용자가 직접 책을 입력할 수는 있지만 아무래도 </a:t>
            </a:r>
            <a:r>
              <a:rPr lang="ko-KR" altLang="en-US" sz="2000" dirty="0" err="1"/>
              <a:t>네이버북스의</a:t>
            </a:r>
            <a:r>
              <a:rPr lang="ko-KR" altLang="en-US" sz="2000" dirty="0"/>
              <a:t> 정보만큼 퀄리티가 있진 않습니다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만약에 계속 프로젝트를 발전시켜 나간다면 자체적인 </a:t>
            </a:r>
            <a:r>
              <a:rPr lang="en-US" altLang="ko-KR" sz="2000" dirty="0"/>
              <a:t>DB</a:t>
            </a:r>
            <a:r>
              <a:rPr lang="ko-KR" altLang="en-US" sz="2000" dirty="0"/>
              <a:t>를 꾸리는 것이 주요한 과제가 될 거라 생각합니다</a:t>
            </a:r>
            <a:r>
              <a:rPr lang="en-US" altLang="ko-KR" sz="2000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title"/>
          </p:nvPr>
        </p:nvSpPr>
        <p:spPr>
          <a:xfrm>
            <a:off x="280554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/>
              <a:t>‘Bookery’</a:t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378454" y="1683399"/>
            <a:ext cx="8136800" cy="164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ore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한국의 풍습.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ore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옛날 </a:t>
            </a:r>
            <a:r>
              <a:rPr lang="ko-Kore-KR" sz="1500" b="0" i="0" u="none" strike="noStrike" cap="none" dirty="0">
                <a:solidFill>
                  <a:srgbClr val="233527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서당</a:t>
            </a:r>
            <a:r>
              <a:rPr lang="ko-Kore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글을 가르칠 때 학동들이 </a:t>
            </a:r>
            <a:r>
              <a:rPr lang="ko-Kore-KR" sz="1700" b="1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한 권</a:t>
            </a:r>
            <a:r>
              <a:rPr lang="ko-Kore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다 배우면 학동들이 </a:t>
            </a:r>
            <a:r>
              <a:rPr lang="ko-Kore-KR" sz="1500" b="0" i="0" u="none" strike="noStrike" cap="none" dirty="0">
                <a:solidFill>
                  <a:srgbClr val="233527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훈장</a:t>
            </a:r>
            <a:r>
              <a:rPr lang="ko-Kore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대한 감사의 표시로 간단한 음식과 술 등을 마련하여 훈장을 대접하는 작은 행사를 말한다.</a:t>
            </a: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378454" y="376237"/>
            <a:ext cx="8234700" cy="10098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 dirty="0"/>
              <a:t>‘책거리’</a:t>
            </a:r>
            <a:endParaRPr dirty="0"/>
          </a:p>
        </p:txBody>
      </p:sp>
      <p:sp>
        <p:nvSpPr>
          <p:cNvPr id="10" name="Google Shape;227;p10">
            <a:extLst>
              <a:ext uri="{FF2B5EF4-FFF2-40B4-BE49-F238E27FC236}">
                <a16:creationId xmlns:a16="http://schemas.microsoft.com/office/drawing/2014/main" id="{BD9D2514-1ACE-4887-B6DB-DD4E5CD6F92B}"/>
              </a:ext>
            </a:extLst>
          </p:cNvPr>
          <p:cNvSpPr txBox="1">
            <a:spLocks/>
          </p:cNvSpPr>
          <p:nvPr/>
        </p:nvSpPr>
        <p:spPr>
          <a:xfrm>
            <a:off x="378454" y="3332480"/>
            <a:ext cx="8234700" cy="10098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 i="0" u="none" strike="noStrike" cap="none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‘Bookery’</a:t>
            </a:r>
          </a:p>
        </p:txBody>
      </p:sp>
      <p:sp>
        <p:nvSpPr>
          <p:cNvPr id="11" name="Google Shape;225;p10">
            <a:extLst>
              <a:ext uri="{FF2B5EF4-FFF2-40B4-BE49-F238E27FC236}">
                <a16:creationId xmlns:a16="http://schemas.microsoft.com/office/drawing/2014/main" id="{0C4B635E-ACC2-44BC-A8DA-ECD4012D812D}"/>
              </a:ext>
            </a:extLst>
          </p:cNvPr>
          <p:cNvSpPr txBox="1"/>
          <p:nvPr/>
        </p:nvSpPr>
        <p:spPr>
          <a:xfrm>
            <a:off x="378454" y="4639642"/>
            <a:ext cx="8136800" cy="164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ore-KR" sz="1500" b="0" i="0" u="none" strike="noStrike" cap="none" dirty="0">
                <a:solidFill>
                  <a:schemeClr val="tx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</a:t>
            </a:r>
            <a:endParaRPr lang="en-US" altLang="ko-KR" sz="1500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  <a:cs typeface="Georgia"/>
              <a:sym typeface="Georgia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  <a:buSzPts val="2000"/>
            </a:pP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1.  collection of </a:t>
            </a:r>
            <a:r>
              <a:rPr lang="en-US" altLang="ko-KR" sz="1500" u="sng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books</a:t>
            </a: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 </a:t>
            </a:r>
          </a:p>
          <a:p>
            <a:pPr lvl="0">
              <a:lnSpc>
                <a:spcPct val="115000"/>
              </a:lnSpc>
              <a:spcBef>
                <a:spcPts val="1300"/>
              </a:spcBef>
              <a:buSzPts val="2000"/>
            </a:pP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2.  study of or passion for books</a:t>
            </a:r>
            <a:endParaRPr sz="1500" b="0" i="0" u="none" strike="noStrike" cap="none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4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 altLang="en-US" sz="4200" dirty="0"/>
              <a:t>주제 선정</a:t>
            </a:r>
            <a:endParaRPr sz="4200" dirty="0"/>
          </a:p>
        </p:txBody>
      </p:sp>
      <p:sp>
        <p:nvSpPr>
          <p:cNvPr id="4" name="Google Shape;225;p10">
            <a:extLst>
              <a:ext uri="{FF2B5EF4-FFF2-40B4-BE49-F238E27FC236}">
                <a16:creationId xmlns:a16="http://schemas.microsoft.com/office/drawing/2014/main" id="{0EC8AFEC-F9D4-404C-B780-D77A9E95DB25}"/>
              </a:ext>
            </a:extLst>
          </p:cNvPr>
          <p:cNvSpPr txBox="1"/>
          <p:nvPr/>
        </p:nvSpPr>
        <p:spPr>
          <a:xfrm>
            <a:off x="549631" y="2074016"/>
            <a:ext cx="8044737" cy="3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ore-KR" sz="1500" b="0" i="0" u="none" strike="noStrike" cap="none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 - </a:t>
            </a:r>
            <a:r>
              <a:rPr lang="ko-KR" alt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쉽고 효과적인 스터디 </a:t>
            </a:r>
            <a:r>
              <a:rPr lang="ko-KR" altLang="en-US" sz="2800" b="1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메이트</a:t>
            </a:r>
            <a:r>
              <a:rPr lang="ko-KR" alt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lang="en-US" sz="15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 검색 기능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페이지나 목차를 이용한 스터디 플랜 수립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매일의 진도와 전체 진행률을 한눈에 볼 수 있는 차트와 캘린더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endParaRPr sz="1500" b="0" i="0" u="none" strike="noStrike" cap="none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786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title"/>
          </p:nvPr>
        </p:nvSpPr>
        <p:spPr>
          <a:xfrm>
            <a:off x="280554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ore-KR"/>
              <a:t>‘Bookery’</a:t>
            </a: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378454" y="376237"/>
            <a:ext cx="8234700" cy="100980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 altLang="en-US" dirty="0"/>
              <a:t>메뉴 설계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AC47D-7AFA-49BE-B8CC-EA012B7F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23" y="1829104"/>
            <a:ext cx="8613154" cy="364751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5B01D23-D81B-4CFF-85B8-B28B32A71151}"/>
              </a:ext>
            </a:extLst>
          </p:cNvPr>
          <p:cNvGrpSpPr/>
          <p:nvPr/>
        </p:nvGrpSpPr>
        <p:grpSpPr>
          <a:xfrm>
            <a:off x="6045200" y="5919686"/>
            <a:ext cx="2567954" cy="562077"/>
            <a:chOff x="6602362" y="5919686"/>
            <a:chExt cx="1281010" cy="5620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9BFBFD-8257-45D5-827A-5E408CFA9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1753" t="13427" r="17075" b="23858"/>
            <a:stretch/>
          </p:blipFill>
          <p:spPr>
            <a:xfrm>
              <a:off x="6602362" y="5919686"/>
              <a:ext cx="1211117" cy="562077"/>
            </a:xfrm>
            <a:prstGeom prst="rect">
              <a:avLst/>
            </a:prstGeom>
            <a:solidFill>
              <a:srgbClr val="B8E0B6"/>
            </a:solidFill>
          </p:spPr>
        </p:pic>
        <p:sp>
          <p:nvSpPr>
            <p:cNvPr id="11" name="Google Shape;227;p10">
              <a:extLst>
                <a:ext uri="{FF2B5EF4-FFF2-40B4-BE49-F238E27FC236}">
                  <a16:creationId xmlns:a16="http://schemas.microsoft.com/office/drawing/2014/main" id="{3351050B-48F8-4736-93C4-6E6D9E4939B6}"/>
                </a:ext>
              </a:extLst>
            </p:cNvPr>
            <p:cNvSpPr txBox="1">
              <a:spLocks/>
            </p:cNvSpPr>
            <p:nvPr/>
          </p:nvSpPr>
          <p:spPr>
            <a:xfrm>
              <a:off x="6744408" y="5997226"/>
              <a:ext cx="1138964" cy="40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33527"/>
                </a:buClr>
                <a:buSzPts val="4800"/>
                <a:buFont typeface="Nanum Myeongjo"/>
                <a:buNone/>
                <a:defRPr sz="4800" b="1" i="0" u="none" strike="noStrike" cap="none">
                  <a:solidFill>
                    <a:srgbClr val="233527"/>
                  </a:solidFill>
                  <a:latin typeface="Nanum Myeongjo"/>
                  <a:ea typeface="Nanum Myeongjo"/>
                  <a:cs typeface="Nanum Myeongjo"/>
                  <a:sym typeface="Nanum Myeongj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 dirty="0">
                  <a:solidFill>
                    <a:schemeClr val="bg1"/>
                  </a:solidFill>
                </a:rPr>
                <a:t>내가 담당한 파트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99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1871</Words>
  <Application>Microsoft Office PowerPoint</Application>
  <PresentationFormat>화면 슬라이드 쇼(4:3)</PresentationFormat>
  <Paragraphs>347</Paragraphs>
  <Slides>66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5" baseType="lpstr">
      <vt:lpstr>Nanum Gothic</vt:lpstr>
      <vt:lpstr>Arial</vt:lpstr>
      <vt:lpstr>Georgia</vt:lpstr>
      <vt:lpstr>Calibri</vt:lpstr>
      <vt:lpstr>Nanum Myeongjo</vt:lpstr>
      <vt:lpstr>Courier New</vt:lpstr>
      <vt:lpstr>Wingdings</vt:lpstr>
      <vt:lpstr>NanumGothic ExtraBold</vt:lpstr>
      <vt:lpstr>Office 테마</vt:lpstr>
      <vt:lpstr>PowerPoint 프레젠테이션</vt:lpstr>
      <vt:lpstr>PowerPoint 프레젠테이션</vt:lpstr>
      <vt:lpstr>PowerPoint 프레젠테이션</vt:lpstr>
      <vt:lpstr>목차</vt:lpstr>
      <vt:lpstr>주제 선정</vt:lpstr>
      <vt:lpstr>주제 선정</vt:lpstr>
      <vt:lpstr>‘Bookery’</vt:lpstr>
      <vt:lpstr>주제 선정</vt:lpstr>
      <vt:lpstr>‘Bookery’</vt:lpstr>
      <vt:lpstr>ER-Diagram</vt:lpstr>
      <vt:lpstr>개발 기간</vt:lpstr>
      <vt:lpstr>화면 설계</vt:lpstr>
      <vt:lpstr>#메인 화면</vt:lpstr>
      <vt:lpstr>PowerPoint 프레젠테이션</vt:lpstr>
      <vt:lpstr>#북커리 뉴스</vt:lpstr>
      <vt:lpstr>PowerPoint 프레젠테이션</vt:lpstr>
      <vt:lpstr>#회원 가입</vt:lpstr>
      <vt:lpstr>PowerPoint 프레젠테이션</vt:lpstr>
      <vt:lpstr>#내서재</vt:lpstr>
      <vt:lpstr>PowerPoint 프레젠테이션</vt:lpstr>
      <vt:lpstr>#오늘의 기록</vt:lpstr>
      <vt:lpstr>PowerPoint 프레젠테이션</vt:lpstr>
      <vt:lpstr>#어워드</vt:lpstr>
      <vt:lpstr>PowerPoint 프레젠테이션</vt:lpstr>
      <vt:lpstr>#캘린더</vt:lpstr>
      <vt:lpstr>PowerPoint 프레젠테이션</vt:lpstr>
      <vt:lpstr>내가 담당한 파트</vt:lpstr>
      <vt:lpstr>#검색</vt:lpstr>
      <vt:lpstr>PowerPoint 프레젠테이션</vt:lpstr>
      <vt:lpstr>#검색 클라이언트</vt:lpstr>
      <vt:lpstr>PowerPoint 프레젠테이션</vt:lpstr>
      <vt:lpstr>PowerPoint 프레젠테이션</vt:lpstr>
      <vt:lpstr>#검색 서버</vt:lpstr>
      <vt:lpstr>PowerPoint 프레젠테이션</vt:lpstr>
      <vt:lpstr>PowerPoint 프레젠테이션</vt:lpstr>
      <vt:lpstr>#검색 : 책 상세보기</vt:lpstr>
      <vt:lpstr>PowerPoint 프레젠테이션</vt:lpstr>
      <vt:lpstr>#책 상세보기 서버</vt:lpstr>
      <vt:lpstr>#책 상세보기 서버 : 웹 크롤링</vt:lpstr>
      <vt:lpstr>#책 상세보기 클라이언트</vt:lpstr>
      <vt:lpstr>PowerPoint 프레젠테이션</vt:lpstr>
      <vt:lpstr>#내서재 담기</vt:lpstr>
      <vt:lpstr>PowerPoint 프레젠테이션</vt:lpstr>
      <vt:lpstr>#오늘의 기록 : 페이지</vt:lpstr>
      <vt:lpstr>PowerPoint 프레젠테이션</vt:lpstr>
      <vt:lpstr>#오늘의 기록 : progress-bar</vt:lpstr>
      <vt:lpstr>#오늘의 기록 : 페이지 picker</vt:lpstr>
      <vt:lpstr>#오늘의 기록 : 페이지 picker</vt:lpstr>
      <vt:lpstr>#북클럽</vt:lpstr>
      <vt:lpstr>PowerPoint 프레젠테이션</vt:lpstr>
      <vt:lpstr>#북클럽 메인 페이지</vt:lpstr>
      <vt:lpstr>PowerPoint 프레젠테이션</vt:lpstr>
      <vt:lpstr>PowerPoint 프레젠테이션</vt:lpstr>
      <vt:lpstr>#북클럽 게시판</vt:lpstr>
      <vt:lpstr>#북클럽 게시글</vt:lpstr>
      <vt:lpstr>#북클럽 게시글</vt:lpstr>
      <vt:lpstr>#실시간 알림</vt:lpstr>
      <vt:lpstr>PowerPoint 프레젠테이션</vt:lpstr>
      <vt:lpstr>#알림 아이콘</vt:lpstr>
      <vt:lpstr>PowerPoint 프레젠테이션</vt:lpstr>
      <vt:lpstr>#네이버 micro 서버 배포</vt:lpstr>
      <vt:lpstr>#http://bookery.live</vt:lpstr>
      <vt:lpstr>PowerPoint 프레젠테이션</vt:lpstr>
      <vt:lpstr>epilogue 1 - Tools &amp; Libs</vt:lpstr>
      <vt:lpstr>epilogue 2 - Summary Infographics</vt:lpstr>
      <vt:lpstr>epilogue 3 - Reflection...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전 형진</cp:lastModifiedBy>
  <cp:revision>110</cp:revision>
  <dcterms:created xsi:type="dcterms:W3CDTF">2020-10-19T14:29:31Z</dcterms:created>
  <dcterms:modified xsi:type="dcterms:W3CDTF">2020-10-26T12:20:12Z</dcterms:modified>
</cp:coreProperties>
</file>